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3" r:id="rId7"/>
    <p:sldId id="267" r:id="rId8"/>
    <p:sldId id="266" r:id="rId9"/>
    <p:sldId id="261" r:id="rId10"/>
    <p:sldId id="260" r:id="rId11"/>
    <p:sldId id="264" r:id="rId12"/>
    <p:sldId id="265" r:id="rId13"/>
  </p:sldIdLst>
  <p:sldSz cx="18288000" cy="10287000"/>
  <p:notesSz cx="6858000" cy="9144000"/>
  <p:embeddedFontLst>
    <p:embeddedFont>
      <p:font typeface="Be Vietnam" panose="020B0604020202020204" charset="0"/>
      <p:regular r:id="rId14"/>
    </p:embeddedFont>
    <p:embeddedFont>
      <p:font typeface="Be Vietnam Ultra-Bold" panose="020B0604020202020204" charset="0"/>
      <p:regular r:id="rId15"/>
    </p:embeddedFont>
    <p:embeddedFont>
      <p:font typeface="Gordita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07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facebookresearch/faiss" TargetMode="External"/><Relationship Id="rId13" Type="http://schemas.openxmlformats.org/officeDocument/2006/relationships/hyperlink" Target="https://geeksforgeeks.org/" TargetMode="External"/><Relationship Id="rId3" Type="http://schemas.openxmlformats.org/officeDocument/2006/relationships/image" Target="../media/image3.png"/><Relationship Id="rId7" Type="http://schemas.openxmlformats.org/officeDocument/2006/relationships/hyperlink" Target="https://huggingface.co/docs/transformers/index" TargetMode="External"/><Relationship Id="rId12" Type="http://schemas.openxmlformats.org/officeDocument/2006/relationships/hyperlink" Target="https://selenium.dev/documentation/" TargetMode="External"/><Relationship Id="rId17" Type="http://schemas.openxmlformats.org/officeDocument/2006/relationships/image" Target="../media/image8.svg"/><Relationship Id="rId2" Type="http://schemas.openxmlformats.org/officeDocument/2006/relationships/image" Target="../media/image2.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groq.com/" TargetMode="External"/><Relationship Id="rId11" Type="http://schemas.openxmlformats.org/officeDocument/2006/relationships/hyperlink" Target="https://grantjenks.com/docs/diskcache/" TargetMode="External"/><Relationship Id="rId5" Type="http://schemas.openxmlformats.org/officeDocument/2006/relationships/hyperlink" Target="https://docs.langchain.com/" TargetMode="External"/><Relationship Id="rId15" Type="http://schemas.openxmlformats.org/officeDocument/2006/relationships/image" Target="../media/image10.png"/><Relationship Id="rId10" Type="http://schemas.openxmlformats.org/officeDocument/2006/relationships/hyperlink" Target="https://fastapi.tiangolo.com/" TargetMode="External"/><Relationship Id="rId4" Type="http://schemas.openxmlformats.org/officeDocument/2006/relationships/image" Target="../media/image4.svg"/><Relationship Id="rId9" Type="http://schemas.openxmlformats.org/officeDocument/2006/relationships/hyperlink" Target="https://docs.streamlit.io/" TargetMode="External"/><Relationship Id="rId14" Type="http://schemas.openxmlformats.org/officeDocument/2006/relationships/hyperlink" Target="https://tpointtech.com/"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16.svg"/><Relationship Id="rId5" Type="http://schemas.openxmlformats.org/officeDocument/2006/relationships/image" Target="../media/image17.jpeg"/><Relationship Id="rId10" Type="http://schemas.openxmlformats.org/officeDocument/2006/relationships/image" Target="../media/image15.png"/><Relationship Id="rId4" Type="http://schemas.openxmlformats.org/officeDocument/2006/relationships/image" Target="../media/image8.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119656" y="0"/>
            <a:ext cx="11168344" cy="10287000"/>
            <a:chOff x="0" y="0"/>
            <a:chExt cx="885641" cy="815751"/>
          </a:xfrm>
        </p:grpSpPr>
        <p:sp>
          <p:nvSpPr>
            <p:cNvPr id="3" name="Freeform 3"/>
            <p:cNvSpPr/>
            <p:nvPr/>
          </p:nvSpPr>
          <p:spPr>
            <a:xfrm>
              <a:off x="0" y="0"/>
              <a:ext cx="885641" cy="815751"/>
            </a:xfrm>
            <a:custGeom>
              <a:avLst/>
              <a:gdLst/>
              <a:ahLst/>
              <a:cxnLst/>
              <a:rect l="l" t="t" r="r" b="b"/>
              <a:pathLst>
                <a:path w="885641" h="815751">
                  <a:moveTo>
                    <a:pt x="0" y="0"/>
                  </a:moveTo>
                  <a:lnTo>
                    <a:pt x="885641" y="0"/>
                  </a:lnTo>
                  <a:lnTo>
                    <a:pt x="885641" y="815751"/>
                  </a:lnTo>
                  <a:lnTo>
                    <a:pt x="0" y="815751"/>
                  </a:lnTo>
                  <a:close/>
                </a:path>
              </a:pathLst>
            </a:custGeom>
            <a:blipFill>
              <a:blip r:embed="rId2"/>
              <a:stretch>
                <a:fillRect l="-34625" t="-8494" r="-22041" b="-4828"/>
              </a:stretch>
            </a:blipFill>
          </p:spPr>
        </p:sp>
      </p:grpSp>
      <p:grpSp>
        <p:nvGrpSpPr>
          <p:cNvPr id="4" name="Group 4"/>
          <p:cNvGrpSpPr/>
          <p:nvPr/>
        </p:nvGrpSpPr>
        <p:grpSpPr>
          <a:xfrm>
            <a:off x="7081556" y="0"/>
            <a:ext cx="7036823" cy="10287000"/>
            <a:chOff x="0" y="0"/>
            <a:chExt cx="1853320" cy="2709333"/>
          </a:xfrm>
        </p:grpSpPr>
        <p:sp>
          <p:nvSpPr>
            <p:cNvPr id="5" name="Freeform 5"/>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6" name="TextBox 6"/>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sp>
      <p:sp>
        <p:nvSpPr>
          <p:cNvPr id="8" name="Freeform 8"/>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870883" y="1028700"/>
            <a:ext cx="564416" cy="560888"/>
          </a:xfrm>
          <a:custGeom>
            <a:avLst/>
            <a:gdLst/>
            <a:ahLst/>
            <a:cxnLst/>
            <a:rect l="l" t="t" r="r" b="b"/>
            <a:pathLst>
              <a:path w="564416" h="560888">
                <a:moveTo>
                  <a:pt x="0" y="0"/>
                </a:moveTo>
                <a:lnTo>
                  <a:pt x="564416" y="0"/>
                </a:lnTo>
                <a:lnTo>
                  <a:pt x="564416" y="560888"/>
                </a:lnTo>
                <a:lnTo>
                  <a:pt x="0" y="5608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815333">
            <a:off x="-1618358" y="6172548"/>
            <a:ext cx="12931098" cy="5576536"/>
          </a:xfrm>
          <a:custGeom>
            <a:avLst/>
            <a:gdLst/>
            <a:ahLst/>
            <a:cxnLst/>
            <a:rect l="l" t="t" r="r" b="b"/>
            <a:pathLst>
              <a:path w="12931098" h="5576536">
                <a:moveTo>
                  <a:pt x="0" y="0"/>
                </a:moveTo>
                <a:lnTo>
                  <a:pt x="12931098" y="0"/>
                </a:lnTo>
                <a:lnTo>
                  <a:pt x="12931098" y="5576536"/>
                </a:lnTo>
                <a:lnTo>
                  <a:pt x="0" y="5576536"/>
                </a:lnTo>
                <a:lnTo>
                  <a:pt x="0" y="0"/>
                </a:lnTo>
                <a:close/>
              </a:path>
            </a:pathLst>
          </a:custGeom>
          <a:blipFill>
            <a:blip r:embed="rId8">
              <a:alphaModFix amt="61000"/>
              <a:extLst>
                <a:ext uri="{96DAC541-7B7A-43D3-8B79-37D633B846F1}">
                  <asvg:svgBlip xmlns:asvg="http://schemas.microsoft.com/office/drawing/2016/SVG/main" r:embed="rId9"/>
                </a:ext>
              </a:extLst>
            </a:blip>
            <a:stretch>
              <a:fillRect/>
            </a:stretch>
          </a:blipFill>
          <a:ln cap="sq">
            <a:noFill/>
            <a:prstDash val="solid"/>
            <a:miter/>
          </a:ln>
        </p:spPr>
      </p:sp>
      <p:sp>
        <p:nvSpPr>
          <p:cNvPr id="11" name="TextBox 11"/>
          <p:cNvSpPr txBox="1"/>
          <p:nvPr/>
        </p:nvSpPr>
        <p:spPr>
          <a:xfrm>
            <a:off x="1870883" y="3365448"/>
            <a:ext cx="10236058" cy="1659387"/>
          </a:xfrm>
          <a:prstGeom prst="rect">
            <a:avLst/>
          </a:prstGeom>
        </p:spPr>
        <p:txBody>
          <a:bodyPr lIns="0" tIns="0" rIns="0" bIns="0" rtlCol="0" anchor="t">
            <a:spAutoFit/>
          </a:bodyPr>
          <a:lstStyle/>
          <a:p>
            <a:pPr algn="l">
              <a:lnSpc>
                <a:spcPts val="13699"/>
              </a:lnSpc>
              <a:spcBef>
                <a:spcPct val="0"/>
              </a:spcBef>
            </a:pPr>
            <a:r>
              <a:rPr lang="en-US" sz="9785" b="1" dirty="0">
                <a:solidFill>
                  <a:srgbClr val="EEEEEE"/>
                </a:solidFill>
                <a:latin typeface="Gordita Bold"/>
                <a:ea typeface="Gordita Bold"/>
                <a:cs typeface="Gordita Bold"/>
                <a:sym typeface="Gordita Bold"/>
              </a:rPr>
              <a:t>DataAnalystBot</a:t>
            </a:r>
          </a:p>
        </p:txBody>
      </p:sp>
      <p:sp>
        <p:nvSpPr>
          <p:cNvPr id="12" name="TextBox 12"/>
          <p:cNvSpPr txBox="1"/>
          <p:nvPr/>
        </p:nvSpPr>
        <p:spPr>
          <a:xfrm>
            <a:off x="1870883" y="4723266"/>
            <a:ext cx="10236058" cy="1169103"/>
          </a:xfrm>
          <a:prstGeom prst="rect">
            <a:avLst/>
          </a:prstGeom>
        </p:spPr>
        <p:txBody>
          <a:bodyPr lIns="0" tIns="0" rIns="0" bIns="0" rtlCol="0" anchor="t">
            <a:spAutoFit/>
          </a:bodyPr>
          <a:lstStyle/>
          <a:p>
            <a:pPr algn="l">
              <a:lnSpc>
                <a:spcPts val="11040"/>
              </a:lnSpc>
              <a:spcBef>
                <a:spcPct val="0"/>
              </a:spcBef>
            </a:pPr>
            <a:r>
              <a:rPr lang="en-US" sz="3600" b="1" dirty="0">
                <a:solidFill>
                  <a:srgbClr val="80CFFF"/>
                </a:solidFill>
                <a:latin typeface="Gordita Bold"/>
                <a:ea typeface="Gordita Bold"/>
                <a:cs typeface="Gordita Bold"/>
                <a:sym typeface="Gordita Bold"/>
              </a:rPr>
              <a:t>AI-Powered Assistant for Data Analytics</a:t>
            </a:r>
          </a:p>
        </p:txBody>
      </p:sp>
      <p:sp>
        <p:nvSpPr>
          <p:cNvPr id="13" name="TextBox 13"/>
          <p:cNvSpPr txBox="1"/>
          <p:nvPr/>
        </p:nvSpPr>
        <p:spPr>
          <a:xfrm>
            <a:off x="2551482" y="1011161"/>
            <a:ext cx="2526515" cy="481003"/>
          </a:xfrm>
          <a:prstGeom prst="rect">
            <a:avLst/>
          </a:prstGeom>
        </p:spPr>
        <p:txBody>
          <a:bodyPr lIns="0" tIns="0" rIns="0" bIns="0" rtlCol="0" anchor="t">
            <a:spAutoFit/>
          </a:bodyPr>
          <a:lstStyle/>
          <a:p>
            <a:pPr algn="l">
              <a:lnSpc>
                <a:spcPts val="3938"/>
              </a:lnSpc>
              <a:spcBef>
                <a:spcPct val="0"/>
              </a:spcBef>
            </a:pPr>
            <a:r>
              <a:rPr lang="en-US" sz="2812">
                <a:solidFill>
                  <a:srgbClr val="EEEEEE"/>
                </a:solidFill>
                <a:latin typeface="Be Vietnam"/>
                <a:ea typeface="Be Vietnam"/>
                <a:cs typeface="Be Vietnam"/>
                <a:sym typeface="Be Vietnam"/>
              </a:rPr>
              <a:t>Lokesh Kumar</a:t>
            </a:r>
          </a:p>
        </p:txBody>
      </p:sp>
      <p:sp>
        <p:nvSpPr>
          <p:cNvPr id="14" name="TextBox 14"/>
          <p:cNvSpPr txBox="1"/>
          <p:nvPr/>
        </p:nvSpPr>
        <p:spPr>
          <a:xfrm>
            <a:off x="1870883" y="6821480"/>
            <a:ext cx="4855812" cy="795435"/>
          </a:xfrm>
          <a:prstGeom prst="rect">
            <a:avLst/>
          </a:prstGeom>
        </p:spPr>
        <p:txBody>
          <a:bodyPr lIns="0" tIns="0" rIns="0" bIns="0" rtlCol="0" anchor="t">
            <a:spAutoFit/>
          </a:bodyPr>
          <a:lstStyle/>
          <a:p>
            <a:pPr algn="l">
              <a:lnSpc>
                <a:spcPts val="3217"/>
              </a:lnSpc>
              <a:spcBef>
                <a:spcPct val="0"/>
              </a:spcBef>
            </a:pPr>
            <a:r>
              <a:rPr lang="en-US" sz="2298">
                <a:solidFill>
                  <a:srgbClr val="EEEEEE"/>
                </a:solidFill>
                <a:latin typeface="Be Vietnam"/>
                <a:ea typeface="Be Vietnam"/>
                <a:cs typeface="Be Vietnam"/>
                <a:sym typeface="Be Vietnam"/>
              </a:rPr>
              <a:t>Retrieval-Augmented Generation with large language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761622" y="1919261"/>
            <a:ext cx="8764756" cy="1028656"/>
          </a:xfrm>
          <a:prstGeom prst="rect">
            <a:avLst/>
          </a:prstGeom>
        </p:spPr>
        <p:txBody>
          <a:bodyPr lIns="0" tIns="0" rIns="0" bIns="0" rtlCol="0" anchor="t">
            <a:spAutoFit/>
          </a:bodyPr>
          <a:lstStyle/>
          <a:p>
            <a:pPr algn="ctr">
              <a:lnSpc>
                <a:spcPts val="8400"/>
              </a:lnSpc>
              <a:spcBef>
                <a:spcPct val="0"/>
              </a:spcBef>
            </a:pPr>
            <a:r>
              <a:rPr lang="en-US" sz="6000" b="1" dirty="0">
                <a:solidFill>
                  <a:srgbClr val="80CFFF"/>
                </a:solidFill>
                <a:latin typeface="Gordita Bold"/>
                <a:ea typeface="Gordita Bold"/>
                <a:cs typeface="Gordita Bold"/>
                <a:sym typeface="Gordita Bold"/>
              </a:rPr>
              <a:t>References</a:t>
            </a:r>
          </a:p>
        </p:txBody>
      </p:sp>
      <p:sp>
        <p:nvSpPr>
          <p:cNvPr id="12" name="TextBox 12"/>
          <p:cNvSpPr txBox="1"/>
          <p:nvPr/>
        </p:nvSpPr>
        <p:spPr>
          <a:xfrm>
            <a:off x="3316253" y="3700442"/>
            <a:ext cx="11655495" cy="3937425"/>
          </a:xfrm>
          <a:prstGeom prst="rect">
            <a:avLst/>
          </a:prstGeom>
        </p:spPr>
        <p:txBody>
          <a:bodyPr lIns="0" tIns="0" rIns="0" bIns="0" rtlCol="0" anchor="t">
            <a:spAutoFit/>
          </a:bodyPr>
          <a:lstStyle/>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5"/>
              </a:rPr>
              <a:t>LangChain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6"/>
              </a:rPr>
              <a:t>Groq API &amp;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7"/>
              </a:rPr>
              <a:t>HuggingFace Transformers</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8"/>
              </a:rPr>
              <a:t>FAISS: Facebook AI Similarity Search</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9"/>
              </a:rPr>
              <a:t>Streamlit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0"/>
              </a:rPr>
              <a:t>FastAPI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1"/>
              </a:rPr>
              <a:t>DiskCache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2"/>
              </a:rPr>
              <a:t>Selenium Documentation</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3"/>
              </a:rPr>
              <a:t>GeeksforGeeks</a:t>
            </a:r>
            <a:endParaRPr lang="en-US" sz="2400" b="1" dirty="0">
              <a:solidFill>
                <a:srgbClr val="EEEEEE"/>
              </a:solidFill>
              <a:latin typeface="Be Vietnam Ultra-Bold" panose="020B0604020202020204" charset="0"/>
              <a:ea typeface="Be Vietnam"/>
              <a:cs typeface="Be Vietnam"/>
              <a:sym typeface="Be Vietnam"/>
            </a:endParaRPr>
          </a:p>
          <a:p>
            <a:pPr algn="ctr">
              <a:lnSpc>
                <a:spcPts val="3077"/>
              </a:lnSpc>
              <a:spcBef>
                <a:spcPct val="0"/>
              </a:spcBef>
            </a:pPr>
            <a:r>
              <a:rPr lang="en-US" sz="2400" b="1" dirty="0">
                <a:solidFill>
                  <a:srgbClr val="EEEEEE"/>
                </a:solidFill>
                <a:latin typeface="Be Vietnam Ultra-Bold" panose="020B0604020202020204" charset="0"/>
                <a:ea typeface="Be Vietnam"/>
                <a:cs typeface="Be Vietnam"/>
                <a:sym typeface="Be Vietnam"/>
                <a:hlinkClick r:id="rId14"/>
              </a:rPr>
              <a:t>TPointTech</a:t>
            </a:r>
            <a:endParaRPr lang="en-US" sz="2400" b="1" dirty="0">
              <a:solidFill>
                <a:srgbClr val="EEEEEE"/>
              </a:solidFill>
              <a:latin typeface="Be Vietnam Ultra-Bold" panose="020B0604020202020204" charset="0"/>
              <a:ea typeface="Be Vietnam"/>
              <a:cs typeface="Be Vietnam"/>
              <a:sym typeface="Be Vietnam"/>
            </a:endParaRPr>
          </a:p>
        </p:txBody>
      </p:sp>
      <p:sp>
        <p:nvSpPr>
          <p:cNvPr id="13" name="Freeform 13"/>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15"/>
            <a:stretch>
              <a:fillRect/>
            </a:stretch>
          </a:blipFill>
        </p:spPr>
      </p:sp>
      <p:sp>
        <p:nvSpPr>
          <p:cNvPr id="14" name="Freeform 14"/>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15"/>
            <a:stretch>
              <a:fillRect/>
            </a:stretch>
          </a:blipFill>
        </p:spPr>
      </p:sp>
      <p:sp>
        <p:nvSpPr>
          <p:cNvPr id="15" name="Freeform 15"/>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15"/>
            <a:stretch>
              <a:fillRect/>
            </a:stretch>
          </a:blipFill>
        </p:spPr>
      </p:sp>
      <p:sp>
        <p:nvSpPr>
          <p:cNvPr id="16" name="Freeform 16"/>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16">
              <a:alphaModFix amt="61000"/>
              <a:extLst>
                <a:ext uri="{96DAC541-7B7A-43D3-8B79-37D633B846F1}">
                  <asvg:svgBlip xmlns:asvg="http://schemas.microsoft.com/office/drawing/2016/SVG/main" r:embed="rId17"/>
                </a:ext>
              </a:extLst>
            </a:blip>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1869" flipH="1">
            <a:off x="-1944681" y="149461"/>
            <a:ext cx="12931098" cy="5576536"/>
          </a:xfrm>
          <a:custGeom>
            <a:avLst/>
            <a:gdLst/>
            <a:ahLst/>
            <a:cxnLst/>
            <a:rect l="l" t="t" r="r" b="b"/>
            <a:pathLst>
              <a:path w="12931098" h="5576536">
                <a:moveTo>
                  <a:pt x="12931099" y="0"/>
                </a:moveTo>
                <a:lnTo>
                  <a:pt x="0" y="0"/>
                </a:lnTo>
                <a:lnTo>
                  <a:pt x="0" y="5576536"/>
                </a:lnTo>
                <a:lnTo>
                  <a:pt x="12931099" y="5576536"/>
                </a:lnTo>
                <a:lnTo>
                  <a:pt x="12931099" y="0"/>
                </a:lnTo>
                <a:close/>
              </a:path>
            </a:pathLst>
          </a:custGeom>
          <a:blipFill>
            <a:blip r:embed="rId2">
              <a:alphaModFix amt="61000"/>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112866" y="1919261"/>
            <a:ext cx="5710393" cy="1028656"/>
          </a:xfrm>
          <a:prstGeom prst="rect">
            <a:avLst/>
          </a:prstGeom>
        </p:spPr>
        <p:txBody>
          <a:bodyPr lIns="0" tIns="0" rIns="0" bIns="0" rtlCol="0" anchor="t">
            <a:spAutoFit/>
          </a:bodyPr>
          <a:lstStyle/>
          <a:p>
            <a:pPr algn="l">
              <a:lnSpc>
                <a:spcPts val="8400"/>
              </a:lnSpc>
              <a:spcBef>
                <a:spcPct val="0"/>
              </a:spcBef>
            </a:pPr>
            <a:r>
              <a:rPr lang="en-US" sz="6000" b="1">
                <a:solidFill>
                  <a:srgbClr val="80CFFF"/>
                </a:solidFill>
                <a:latin typeface="Gordita Bold"/>
                <a:ea typeface="Gordita Bold"/>
                <a:cs typeface="Gordita Bold"/>
                <a:sym typeface="Gordita Bold"/>
              </a:rPr>
              <a:t>Conclusion</a:t>
            </a:r>
          </a:p>
        </p:txBody>
      </p:sp>
      <p:sp>
        <p:nvSpPr>
          <p:cNvPr id="4" name="Freeform 4"/>
          <p:cNvSpPr/>
          <p:nvPr/>
        </p:nvSpPr>
        <p:spPr>
          <a:xfrm>
            <a:off x="12878388" y="6749026"/>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4"/>
            <a:stretch>
              <a:fillRect/>
            </a:stretch>
          </a:blipFill>
        </p:spPr>
      </p:sp>
      <p:sp>
        <p:nvSpPr>
          <p:cNvPr id="5" name="TextBox 5"/>
          <p:cNvSpPr txBox="1"/>
          <p:nvPr/>
        </p:nvSpPr>
        <p:spPr>
          <a:xfrm>
            <a:off x="10112866" y="2978718"/>
            <a:ext cx="6084337" cy="7117782"/>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successfully brings together advanced AI, retrieval-augmented generation, and a user-friendly chat interface to simplify and enhance the data analysis process. By supporting multimodal inputs—including text, images, CSVs, and PDFs—and leveraging a curated knowledge base with session memory and caching, the bot empowers users to explore and analyze data efficiently. Its modular architecture, extensibility, and focus on context-aware responses make it a powerful tool for both technical and non-technical users. With features like recent chat resumption, file caching, and seamless integration of new data sources, DataAnalystBot stands as a robust, scalable solution for modern data analysis challenges.</a:t>
            </a:r>
          </a:p>
        </p:txBody>
      </p:sp>
      <p:grpSp>
        <p:nvGrpSpPr>
          <p:cNvPr id="7" name="Group 7"/>
          <p:cNvGrpSpPr/>
          <p:nvPr/>
        </p:nvGrpSpPr>
        <p:grpSpPr>
          <a:xfrm>
            <a:off x="1652966" y="2033561"/>
            <a:ext cx="7198538" cy="6198997"/>
            <a:chOff x="0" y="0"/>
            <a:chExt cx="811128" cy="698500"/>
          </a:xfrm>
        </p:grpSpPr>
        <p:sp>
          <p:nvSpPr>
            <p:cNvPr id="8" name="Freeform 8"/>
            <p:cNvSpPr/>
            <p:nvPr/>
          </p:nvSpPr>
          <p:spPr>
            <a:xfrm flipH="1">
              <a:off x="5370" y="0"/>
              <a:ext cx="800389" cy="698500"/>
            </a:xfrm>
            <a:custGeom>
              <a:avLst/>
              <a:gdLst/>
              <a:ahLst/>
              <a:cxnLst/>
              <a:rect l="l" t="t" r="r" b="b"/>
              <a:pathLst>
                <a:path w="800389" h="698500">
                  <a:moveTo>
                    <a:pt x="8692" y="373419"/>
                  </a:moveTo>
                  <a:lnTo>
                    <a:pt x="183768" y="674331"/>
                  </a:lnTo>
                  <a:cubicBezTo>
                    <a:pt x="192474" y="689294"/>
                    <a:pt x="208480" y="698500"/>
                    <a:pt x="225793" y="698500"/>
                  </a:cubicBezTo>
                  <a:lnTo>
                    <a:pt x="574595" y="698500"/>
                  </a:lnTo>
                  <a:cubicBezTo>
                    <a:pt x="591907" y="698500"/>
                    <a:pt x="607914" y="689294"/>
                    <a:pt x="616620" y="674331"/>
                  </a:cubicBezTo>
                  <a:lnTo>
                    <a:pt x="791695" y="373419"/>
                  </a:lnTo>
                  <a:cubicBezTo>
                    <a:pt x="800388" y="358479"/>
                    <a:pt x="800388" y="340021"/>
                    <a:pt x="791695" y="325081"/>
                  </a:cubicBezTo>
                  <a:lnTo>
                    <a:pt x="616620" y="24169"/>
                  </a:lnTo>
                  <a:cubicBezTo>
                    <a:pt x="607914" y="9206"/>
                    <a:pt x="591907" y="0"/>
                    <a:pt x="574595" y="0"/>
                  </a:cubicBezTo>
                  <a:lnTo>
                    <a:pt x="225793" y="0"/>
                  </a:lnTo>
                  <a:cubicBezTo>
                    <a:pt x="208480" y="0"/>
                    <a:pt x="192474" y="9206"/>
                    <a:pt x="183768" y="24169"/>
                  </a:cubicBezTo>
                  <a:lnTo>
                    <a:pt x="8692" y="325081"/>
                  </a:lnTo>
                  <a:cubicBezTo>
                    <a:pt x="0" y="340021"/>
                    <a:pt x="0" y="358479"/>
                    <a:pt x="8692" y="373419"/>
                  </a:cubicBezTo>
                  <a:close/>
                </a:path>
              </a:pathLst>
            </a:custGeom>
            <a:blipFill>
              <a:blip r:embed="rId5"/>
              <a:stretch>
                <a:fillRect l="-947" t="-4513" r="-36441"/>
              </a:stretch>
            </a:blipFill>
          </p:spPr>
        </p:sp>
      </p:grpSp>
      <p:sp>
        <p:nvSpPr>
          <p:cNvPr id="9" name="Freeform 9"/>
          <p:cNvSpPr/>
          <p:nvPr/>
        </p:nvSpPr>
        <p:spPr>
          <a:xfrm>
            <a:off x="15456357"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flipH="1">
            <a:off x="-2541287"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3593999">
            <a:off x="5780361" y="6256648"/>
            <a:ext cx="4476168" cy="984757"/>
          </a:xfrm>
          <a:custGeom>
            <a:avLst/>
            <a:gdLst/>
            <a:ahLst/>
            <a:cxnLst/>
            <a:rect l="l" t="t" r="r" b="b"/>
            <a:pathLst>
              <a:path w="4476168" h="984757">
                <a:moveTo>
                  <a:pt x="0" y="0"/>
                </a:moveTo>
                <a:lnTo>
                  <a:pt x="4476168" y="0"/>
                </a:lnTo>
                <a:lnTo>
                  <a:pt x="4476168" y="984757"/>
                </a:lnTo>
                <a:lnTo>
                  <a:pt x="0" y="984757"/>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3216043" y="8960816"/>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70883" y="1028700"/>
            <a:ext cx="564416" cy="560888"/>
          </a:xfrm>
          <a:custGeom>
            <a:avLst/>
            <a:gdLst/>
            <a:ahLst/>
            <a:cxnLst/>
            <a:rect l="l" t="t" r="r" b="b"/>
            <a:pathLst>
              <a:path w="564416" h="560888">
                <a:moveTo>
                  <a:pt x="0" y="0"/>
                </a:moveTo>
                <a:lnTo>
                  <a:pt x="564416" y="0"/>
                </a:lnTo>
                <a:lnTo>
                  <a:pt x="564416" y="560888"/>
                </a:lnTo>
                <a:lnTo>
                  <a:pt x="0" y="5608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265661" y="0"/>
            <a:ext cx="12022339" cy="10287000"/>
            <a:chOff x="0" y="0"/>
            <a:chExt cx="953362" cy="815751"/>
          </a:xfrm>
        </p:grpSpPr>
        <p:sp>
          <p:nvSpPr>
            <p:cNvPr id="8" name="Freeform 8"/>
            <p:cNvSpPr/>
            <p:nvPr/>
          </p:nvSpPr>
          <p:spPr>
            <a:xfrm>
              <a:off x="0" y="0"/>
              <a:ext cx="953362" cy="815751"/>
            </a:xfrm>
            <a:custGeom>
              <a:avLst/>
              <a:gdLst/>
              <a:ahLst/>
              <a:cxnLst/>
              <a:rect l="l" t="t" r="r" b="b"/>
              <a:pathLst>
                <a:path w="953362" h="815751">
                  <a:moveTo>
                    <a:pt x="0" y="0"/>
                  </a:moveTo>
                  <a:lnTo>
                    <a:pt x="953362" y="0"/>
                  </a:lnTo>
                  <a:lnTo>
                    <a:pt x="953362" y="815751"/>
                  </a:lnTo>
                  <a:lnTo>
                    <a:pt x="0" y="815751"/>
                  </a:lnTo>
                  <a:close/>
                </a:path>
              </a:pathLst>
            </a:custGeom>
            <a:blipFill>
              <a:blip r:embed="rId6"/>
              <a:stretch>
                <a:fillRect l="-14094" r="-14094"/>
              </a:stretch>
            </a:blipFill>
          </p:spPr>
        </p:sp>
      </p:grpSp>
      <p:grpSp>
        <p:nvGrpSpPr>
          <p:cNvPr id="9" name="Group 9"/>
          <p:cNvGrpSpPr/>
          <p:nvPr/>
        </p:nvGrpSpPr>
        <p:grpSpPr>
          <a:xfrm>
            <a:off x="6237086" y="0"/>
            <a:ext cx="7036823" cy="10287000"/>
            <a:chOff x="0" y="0"/>
            <a:chExt cx="1853320" cy="2709333"/>
          </a:xfrm>
        </p:grpSpPr>
        <p:sp>
          <p:nvSpPr>
            <p:cNvPr id="10" name="Freeform 10"/>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11" name="TextBox 11"/>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3803626"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7"/>
            <a:stretch>
              <a:fillRect/>
            </a:stretch>
          </a:blipFill>
        </p:spPr>
      </p:sp>
      <p:sp>
        <p:nvSpPr>
          <p:cNvPr id="13" name="TextBox 13"/>
          <p:cNvSpPr txBox="1"/>
          <p:nvPr/>
        </p:nvSpPr>
        <p:spPr>
          <a:xfrm>
            <a:off x="1870883" y="3126654"/>
            <a:ext cx="8601187" cy="1792502"/>
          </a:xfrm>
          <a:prstGeom prst="rect">
            <a:avLst/>
          </a:prstGeom>
        </p:spPr>
        <p:txBody>
          <a:bodyPr lIns="0" tIns="0" rIns="0" bIns="0" rtlCol="0" anchor="t">
            <a:spAutoFit/>
          </a:bodyPr>
          <a:lstStyle/>
          <a:p>
            <a:pPr algn="l">
              <a:lnSpc>
                <a:spcPts val="14750"/>
              </a:lnSpc>
              <a:spcBef>
                <a:spcPct val="0"/>
              </a:spcBef>
            </a:pPr>
            <a:r>
              <a:rPr lang="en-US" sz="10535" b="1">
                <a:solidFill>
                  <a:srgbClr val="EEEEEE"/>
                </a:solidFill>
                <a:latin typeface="Gordita Bold"/>
                <a:ea typeface="Gordita Bold"/>
                <a:cs typeface="Gordita Bold"/>
                <a:sym typeface="Gordita Bold"/>
              </a:rPr>
              <a:t>Thank You</a:t>
            </a:r>
          </a:p>
        </p:txBody>
      </p:sp>
      <p:sp>
        <p:nvSpPr>
          <p:cNvPr id="14" name="TextBox 14"/>
          <p:cNvSpPr txBox="1"/>
          <p:nvPr/>
        </p:nvSpPr>
        <p:spPr>
          <a:xfrm>
            <a:off x="1870883" y="4711174"/>
            <a:ext cx="8601187" cy="1129338"/>
          </a:xfrm>
          <a:prstGeom prst="rect">
            <a:avLst/>
          </a:prstGeom>
        </p:spPr>
        <p:txBody>
          <a:bodyPr lIns="0" tIns="0" rIns="0" bIns="0" rtlCol="0" anchor="t">
            <a:spAutoFit/>
          </a:bodyPr>
          <a:lstStyle/>
          <a:p>
            <a:pPr algn="l">
              <a:lnSpc>
                <a:spcPts val="9258"/>
              </a:lnSpc>
              <a:spcBef>
                <a:spcPct val="0"/>
              </a:spcBef>
            </a:pPr>
            <a:r>
              <a:rPr lang="en-US" sz="6612" b="1" dirty="0">
                <a:solidFill>
                  <a:srgbClr val="80CFFF"/>
                </a:solidFill>
                <a:latin typeface="Gordita Bold"/>
                <a:ea typeface="Gordita Bold"/>
                <a:cs typeface="Gordita Bold"/>
                <a:sym typeface="Gordita Bold"/>
              </a:rPr>
              <a:t>Ask your questions!</a:t>
            </a:r>
          </a:p>
        </p:txBody>
      </p:sp>
      <p:sp>
        <p:nvSpPr>
          <p:cNvPr id="15" name="TextBox 15"/>
          <p:cNvSpPr txBox="1"/>
          <p:nvPr/>
        </p:nvSpPr>
        <p:spPr>
          <a:xfrm>
            <a:off x="2551482" y="1011178"/>
            <a:ext cx="2477718" cy="453586"/>
          </a:xfrm>
          <a:prstGeom prst="rect">
            <a:avLst/>
          </a:prstGeom>
        </p:spPr>
        <p:txBody>
          <a:bodyPr wrap="square" lIns="0" tIns="0" rIns="0" bIns="0" rtlCol="0" anchor="t">
            <a:spAutoFit/>
          </a:bodyPr>
          <a:lstStyle/>
          <a:p>
            <a:pPr algn="l">
              <a:lnSpc>
                <a:spcPts val="3938"/>
              </a:lnSpc>
              <a:spcBef>
                <a:spcPct val="0"/>
              </a:spcBef>
            </a:pPr>
            <a:r>
              <a:rPr lang="en-US" sz="2812" dirty="0">
                <a:solidFill>
                  <a:srgbClr val="EEEEEE"/>
                </a:solidFill>
                <a:latin typeface="Be Vietnam"/>
                <a:ea typeface="Be Vietnam"/>
                <a:cs typeface="Be Vietnam"/>
                <a:sym typeface="Be Vietnam"/>
              </a:rPr>
              <a:t>Lokesh Kumar</a:t>
            </a:r>
          </a:p>
        </p:txBody>
      </p:sp>
      <p:sp>
        <p:nvSpPr>
          <p:cNvPr id="19" name="Freeform 19"/>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8">
              <a:alphaModFix amt="61000"/>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567246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grpSp>
        <p:nvGrpSpPr>
          <p:cNvPr id="3" name="Group 3"/>
          <p:cNvGrpSpPr/>
          <p:nvPr/>
        </p:nvGrpSpPr>
        <p:grpSpPr>
          <a:xfrm>
            <a:off x="-2348368" y="2402524"/>
            <a:ext cx="9936497" cy="7153260"/>
            <a:chOff x="0" y="0"/>
            <a:chExt cx="970277" cy="698500"/>
          </a:xfrm>
        </p:grpSpPr>
        <p:sp>
          <p:nvSpPr>
            <p:cNvPr id="4" name="Freeform 4"/>
            <p:cNvSpPr/>
            <p:nvPr/>
          </p:nvSpPr>
          <p:spPr>
            <a:xfrm>
              <a:off x="4788" y="0"/>
              <a:ext cx="960702" cy="698500"/>
            </a:xfrm>
            <a:custGeom>
              <a:avLst/>
              <a:gdLst/>
              <a:ahLst/>
              <a:cxnLst/>
              <a:rect l="l" t="t" r="r" b="b"/>
              <a:pathLst>
                <a:path w="960702" h="698500">
                  <a:moveTo>
                    <a:pt x="952951" y="370800"/>
                  </a:moveTo>
                  <a:lnTo>
                    <a:pt x="774827" y="676950"/>
                  </a:lnTo>
                  <a:cubicBezTo>
                    <a:pt x="767064" y="690292"/>
                    <a:pt x="752793" y="698500"/>
                    <a:pt x="737356" y="698500"/>
                  </a:cubicBezTo>
                  <a:lnTo>
                    <a:pt x="223344" y="698500"/>
                  </a:lnTo>
                  <a:cubicBezTo>
                    <a:pt x="207908" y="698500"/>
                    <a:pt x="193636" y="690292"/>
                    <a:pt x="185874" y="676950"/>
                  </a:cubicBezTo>
                  <a:lnTo>
                    <a:pt x="7750" y="370800"/>
                  </a:lnTo>
                  <a:cubicBezTo>
                    <a:pt x="0" y="357479"/>
                    <a:pt x="0" y="341021"/>
                    <a:pt x="7750" y="327700"/>
                  </a:cubicBezTo>
                  <a:lnTo>
                    <a:pt x="185874" y="21550"/>
                  </a:lnTo>
                  <a:cubicBezTo>
                    <a:pt x="193636" y="8208"/>
                    <a:pt x="207908" y="0"/>
                    <a:pt x="223344" y="0"/>
                  </a:cubicBezTo>
                  <a:lnTo>
                    <a:pt x="737356" y="0"/>
                  </a:lnTo>
                  <a:cubicBezTo>
                    <a:pt x="752793" y="0"/>
                    <a:pt x="767064" y="8208"/>
                    <a:pt x="774827" y="21550"/>
                  </a:cubicBezTo>
                  <a:lnTo>
                    <a:pt x="952951" y="327700"/>
                  </a:lnTo>
                  <a:cubicBezTo>
                    <a:pt x="960701" y="341021"/>
                    <a:pt x="960701" y="357479"/>
                    <a:pt x="952951" y="370800"/>
                  </a:cubicBezTo>
                  <a:close/>
                </a:path>
              </a:pathLst>
            </a:custGeom>
            <a:blipFill>
              <a:blip r:embed="rId3"/>
              <a:stretch>
                <a:fillRect l="-4785" r="-4785"/>
              </a:stretch>
            </a:blipFill>
          </p:spPr>
        </p:sp>
      </p:grpSp>
      <p:sp>
        <p:nvSpPr>
          <p:cNvPr id="5" name="Freeform 5"/>
          <p:cNvSpPr/>
          <p:nvPr/>
        </p:nvSpPr>
        <p:spPr>
          <a:xfrm>
            <a:off x="12276830" y="8960816"/>
            <a:ext cx="6432087" cy="594968"/>
          </a:xfrm>
          <a:custGeom>
            <a:avLst/>
            <a:gdLst/>
            <a:ahLst/>
            <a:cxnLst/>
            <a:rect l="l" t="t" r="r" b="b"/>
            <a:pathLst>
              <a:path w="6432087" h="594968">
                <a:moveTo>
                  <a:pt x="0" y="0"/>
                </a:moveTo>
                <a:lnTo>
                  <a:pt x="6432087" y="0"/>
                </a:lnTo>
                <a:lnTo>
                  <a:pt x="6432087" y="594968"/>
                </a:lnTo>
                <a:lnTo>
                  <a:pt x="0" y="5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585749" y="1028700"/>
            <a:ext cx="4288762" cy="396710"/>
          </a:xfrm>
          <a:custGeom>
            <a:avLst/>
            <a:gdLst/>
            <a:ahLst/>
            <a:cxnLst/>
            <a:rect l="l" t="t" r="r" b="b"/>
            <a:pathLst>
              <a:path w="4288762" h="396710">
                <a:moveTo>
                  <a:pt x="4288762" y="0"/>
                </a:moveTo>
                <a:lnTo>
                  <a:pt x="0" y="0"/>
                </a:lnTo>
                <a:lnTo>
                  <a:pt x="0" y="396710"/>
                </a:lnTo>
                <a:lnTo>
                  <a:pt x="4288762" y="396710"/>
                </a:lnTo>
                <a:lnTo>
                  <a:pt x="428876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593350">
            <a:off x="3971769" y="3574180"/>
            <a:ext cx="4781128" cy="1051848"/>
          </a:xfrm>
          <a:custGeom>
            <a:avLst/>
            <a:gdLst/>
            <a:ahLst/>
            <a:cxnLst/>
            <a:rect l="l" t="t" r="r" b="b"/>
            <a:pathLst>
              <a:path w="4781128" h="1051848">
                <a:moveTo>
                  <a:pt x="0" y="0"/>
                </a:moveTo>
                <a:lnTo>
                  <a:pt x="4781128" y="0"/>
                </a:lnTo>
                <a:lnTo>
                  <a:pt x="4781128" y="1051848"/>
                </a:lnTo>
                <a:lnTo>
                  <a:pt x="0" y="1051848"/>
                </a:lnTo>
                <a:lnTo>
                  <a:pt x="0" y="0"/>
                </a:lnTo>
                <a:close/>
              </a:path>
            </a:pathLst>
          </a:custGeom>
          <a:blipFill>
            <a:blip r:embed="rId6"/>
            <a:stretch>
              <a:fillRect/>
            </a:stretch>
          </a:blipFill>
        </p:spPr>
      </p:sp>
      <p:sp>
        <p:nvSpPr>
          <p:cNvPr id="8" name="TextBox 8"/>
          <p:cNvSpPr txBox="1"/>
          <p:nvPr/>
        </p:nvSpPr>
        <p:spPr>
          <a:xfrm>
            <a:off x="8756214" y="1840464"/>
            <a:ext cx="7962606"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Project Overview</a:t>
            </a:r>
          </a:p>
        </p:txBody>
      </p:sp>
      <p:sp>
        <p:nvSpPr>
          <p:cNvPr id="9" name="TextBox 9"/>
          <p:cNvSpPr txBox="1"/>
          <p:nvPr/>
        </p:nvSpPr>
        <p:spPr>
          <a:xfrm>
            <a:off x="8756214" y="2676743"/>
            <a:ext cx="7962606" cy="974626"/>
          </a:xfrm>
          <a:prstGeom prst="rect">
            <a:avLst/>
          </a:prstGeom>
        </p:spPr>
        <p:txBody>
          <a:bodyPr lIns="0" tIns="0" rIns="0" bIns="0" rtlCol="0" anchor="t">
            <a:spAutoFit/>
          </a:bodyPr>
          <a:lstStyle/>
          <a:p>
            <a:pPr algn="l">
              <a:lnSpc>
                <a:spcPts val="8400"/>
              </a:lnSpc>
              <a:spcBef>
                <a:spcPct val="0"/>
              </a:spcBef>
            </a:pPr>
            <a:r>
              <a:rPr lang="en-US" sz="5400" b="1" dirty="0">
                <a:solidFill>
                  <a:srgbClr val="80CFFF"/>
                </a:solidFill>
                <a:latin typeface="Gordita Bold"/>
                <a:ea typeface="Gordita Bold"/>
                <a:cs typeface="Gordita Bold"/>
                <a:sym typeface="Gordita Bold"/>
              </a:rPr>
              <a:t>For Data Analyst Bot</a:t>
            </a:r>
          </a:p>
        </p:txBody>
      </p:sp>
      <p:sp>
        <p:nvSpPr>
          <p:cNvPr id="10" name="TextBox 10"/>
          <p:cNvSpPr txBox="1"/>
          <p:nvPr/>
        </p:nvSpPr>
        <p:spPr>
          <a:xfrm>
            <a:off x="8756214" y="4409054"/>
            <a:ext cx="6736659" cy="3106468"/>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is an AI-powered assistant for data analysis, supporting text, image, CSV, and PDF queries. It uses retrieval-augmented generation, session memory, and file caching to deliver context-aware answers. Built with Streamlit and FastAPI, it offers a modern, interactive chat interface for efficient, multimodal data exploration and insights.</a:t>
            </a:r>
          </a:p>
        </p:txBody>
      </p:sp>
      <p:sp>
        <p:nvSpPr>
          <p:cNvPr id="11" name="Freeform 11"/>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7">
              <a:alphaModFix amt="61000"/>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914926" y="5342052"/>
            <a:ext cx="1143857" cy="1143857"/>
            <a:chOff x="0" y="0"/>
            <a:chExt cx="242121" cy="242121"/>
          </a:xfrm>
        </p:grpSpPr>
        <p:sp>
          <p:nvSpPr>
            <p:cNvPr id="3" name="Freeform 3"/>
            <p:cNvSpPr/>
            <p:nvPr/>
          </p:nvSpPr>
          <p:spPr>
            <a:xfrm>
              <a:off x="0" y="0"/>
              <a:ext cx="242121" cy="242121"/>
            </a:xfrm>
            <a:custGeom>
              <a:avLst/>
              <a:gdLst/>
              <a:ahLst/>
              <a:cxnLst/>
              <a:rect l="l" t="t" r="r" b="b"/>
              <a:pathLst>
                <a:path w="242121" h="242121">
                  <a:moveTo>
                    <a:pt x="121060" y="0"/>
                  </a:moveTo>
                  <a:lnTo>
                    <a:pt x="121060" y="0"/>
                  </a:lnTo>
                  <a:cubicBezTo>
                    <a:pt x="153168" y="0"/>
                    <a:pt x="183960" y="12755"/>
                    <a:pt x="206663" y="35458"/>
                  </a:cubicBezTo>
                  <a:cubicBezTo>
                    <a:pt x="229366" y="58161"/>
                    <a:pt x="242121" y="88953"/>
                    <a:pt x="242121" y="121060"/>
                  </a:cubicBezTo>
                  <a:lnTo>
                    <a:pt x="242121" y="121060"/>
                  </a:lnTo>
                  <a:cubicBezTo>
                    <a:pt x="242121" y="187920"/>
                    <a:pt x="187920" y="242121"/>
                    <a:pt x="121060" y="242121"/>
                  </a:cubicBezTo>
                  <a:lnTo>
                    <a:pt x="121060" y="242121"/>
                  </a:lnTo>
                  <a:cubicBezTo>
                    <a:pt x="54201" y="242121"/>
                    <a:pt x="0" y="187920"/>
                    <a:pt x="0" y="121060"/>
                  </a:cubicBezTo>
                  <a:lnTo>
                    <a:pt x="0" y="121060"/>
                  </a:lnTo>
                  <a:cubicBezTo>
                    <a:pt x="0" y="54201"/>
                    <a:pt x="54201" y="0"/>
                    <a:pt x="121060" y="0"/>
                  </a:cubicBezTo>
                  <a:close/>
                </a:path>
              </a:pathLst>
            </a:custGeom>
            <a:solidFill>
              <a:srgbClr val="80CFFF"/>
            </a:solidFill>
          </p:spPr>
        </p:sp>
        <p:sp>
          <p:nvSpPr>
            <p:cNvPr id="4" name="TextBox 4"/>
            <p:cNvSpPr txBox="1"/>
            <p:nvPr/>
          </p:nvSpPr>
          <p:spPr>
            <a:xfrm>
              <a:off x="0" y="-38100"/>
              <a:ext cx="242121" cy="28022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846162"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357346" y="-3782446"/>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4"/>
            <a:stretch>
              <a:fillRect/>
            </a:stretch>
          </a:blipFill>
        </p:spPr>
      </p:sp>
      <p:grpSp>
        <p:nvGrpSpPr>
          <p:cNvPr id="10" name="Group 10"/>
          <p:cNvGrpSpPr/>
          <p:nvPr/>
        </p:nvGrpSpPr>
        <p:grpSpPr>
          <a:xfrm>
            <a:off x="10446629" y="2325876"/>
            <a:ext cx="6543887" cy="5635247"/>
            <a:chOff x="0" y="0"/>
            <a:chExt cx="811128" cy="698500"/>
          </a:xfrm>
        </p:grpSpPr>
        <p:sp>
          <p:nvSpPr>
            <p:cNvPr id="11" name="Freeform 11"/>
            <p:cNvSpPr/>
            <p:nvPr/>
          </p:nvSpPr>
          <p:spPr>
            <a:xfrm>
              <a:off x="7270" y="0"/>
              <a:ext cx="796588" cy="698500"/>
            </a:xfrm>
            <a:custGeom>
              <a:avLst/>
              <a:gdLst/>
              <a:ahLst/>
              <a:cxnLst/>
              <a:rect l="l" t="t" r="r" b="b"/>
              <a:pathLst>
                <a:path w="796588" h="698500">
                  <a:moveTo>
                    <a:pt x="784819" y="381973"/>
                  </a:moveTo>
                  <a:lnTo>
                    <a:pt x="619696" y="665777"/>
                  </a:lnTo>
                  <a:cubicBezTo>
                    <a:pt x="607909" y="686037"/>
                    <a:pt x="586238" y="698500"/>
                    <a:pt x="562799" y="698500"/>
                  </a:cubicBezTo>
                  <a:lnTo>
                    <a:pt x="233788" y="698500"/>
                  </a:lnTo>
                  <a:cubicBezTo>
                    <a:pt x="210349" y="698500"/>
                    <a:pt x="188679" y="686037"/>
                    <a:pt x="176891" y="665777"/>
                  </a:cubicBezTo>
                  <a:lnTo>
                    <a:pt x="11769" y="381973"/>
                  </a:lnTo>
                  <a:cubicBezTo>
                    <a:pt x="0" y="361745"/>
                    <a:pt x="0" y="336755"/>
                    <a:pt x="11769" y="316527"/>
                  </a:cubicBezTo>
                  <a:lnTo>
                    <a:pt x="176891" y="32723"/>
                  </a:lnTo>
                  <a:cubicBezTo>
                    <a:pt x="188679" y="12463"/>
                    <a:pt x="210349" y="0"/>
                    <a:pt x="233788" y="0"/>
                  </a:cubicBezTo>
                  <a:lnTo>
                    <a:pt x="562799" y="0"/>
                  </a:lnTo>
                  <a:cubicBezTo>
                    <a:pt x="586238" y="0"/>
                    <a:pt x="607909" y="12463"/>
                    <a:pt x="619696" y="32723"/>
                  </a:cubicBezTo>
                  <a:lnTo>
                    <a:pt x="784819" y="316527"/>
                  </a:lnTo>
                  <a:cubicBezTo>
                    <a:pt x="796588" y="336755"/>
                    <a:pt x="796588" y="361745"/>
                    <a:pt x="784819" y="381973"/>
                  </a:cubicBezTo>
                  <a:close/>
                </a:path>
              </a:pathLst>
            </a:custGeom>
            <a:blipFill>
              <a:blip r:embed="rId5"/>
              <a:stretch>
                <a:fillRect l="-16295" r="-16295"/>
              </a:stretch>
            </a:blipFill>
          </p:spPr>
        </p:sp>
      </p:grpSp>
      <p:sp>
        <p:nvSpPr>
          <p:cNvPr id="12" name="Freeform 12"/>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084760" y="5536150"/>
            <a:ext cx="747074" cy="747074"/>
          </a:xfrm>
          <a:custGeom>
            <a:avLst/>
            <a:gdLst/>
            <a:ahLst/>
            <a:cxnLst/>
            <a:rect l="l" t="t" r="r" b="b"/>
            <a:pathLst>
              <a:path w="747074" h="747074">
                <a:moveTo>
                  <a:pt x="0" y="0"/>
                </a:moveTo>
                <a:lnTo>
                  <a:pt x="747074" y="0"/>
                </a:lnTo>
                <a:lnTo>
                  <a:pt x="747074" y="747074"/>
                </a:lnTo>
                <a:lnTo>
                  <a:pt x="0" y="7470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870883" y="1840464"/>
            <a:ext cx="6638920"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Problem</a:t>
            </a:r>
          </a:p>
        </p:txBody>
      </p:sp>
      <p:sp>
        <p:nvSpPr>
          <p:cNvPr id="16" name="TextBox 16"/>
          <p:cNvSpPr txBox="1"/>
          <p:nvPr/>
        </p:nvSpPr>
        <p:spPr>
          <a:xfrm>
            <a:off x="1870883" y="2676743"/>
            <a:ext cx="6638920"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Statement</a:t>
            </a:r>
          </a:p>
        </p:txBody>
      </p:sp>
      <p:sp>
        <p:nvSpPr>
          <p:cNvPr id="17" name="TextBox 17"/>
          <p:cNvSpPr txBox="1"/>
          <p:nvPr/>
        </p:nvSpPr>
        <p:spPr>
          <a:xfrm>
            <a:off x="3298825" y="5133609"/>
            <a:ext cx="5939554" cy="1552156"/>
          </a:xfrm>
          <a:prstGeom prst="rect">
            <a:avLst/>
          </a:prstGeom>
        </p:spPr>
        <p:txBody>
          <a:bodyPr lIns="0" tIns="0" rIns="0" bIns="0" rtlCol="0" anchor="t">
            <a:spAutoFit/>
          </a:bodyPr>
          <a:lstStyle/>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Multiple Data Sources complexity</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Fragmented Workflow Issues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Limited Tool Capabilities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Integration Gaps</a:t>
            </a:r>
          </a:p>
        </p:txBody>
      </p:sp>
      <p:sp>
        <p:nvSpPr>
          <p:cNvPr id="19" name="Freeform 19"/>
          <p:cNvSpPr/>
          <p:nvPr/>
        </p:nvSpPr>
        <p:spPr>
          <a:xfrm rot="-3593999">
            <a:off x="9231109" y="3257638"/>
            <a:ext cx="4292745" cy="944404"/>
          </a:xfrm>
          <a:custGeom>
            <a:avLst/>
            <a:gdLst/>
            <a:ahLst/>
            <a:cxnLst/>
            <a:rect l="l" t="t" r="r" b="b"/>
            <a:pathLst>
              <a:path w="4292745" h="944404">
                <a:moveTo>
                  <a:pt x="0" y="0"/>
                </a:moveTo>
                <a:lnTo>
                  <a:pt x="4292744" y="0"/>
                </a:lnTo>
                <a:lnTo>
                  <a:pt x="4292744" y="944404"/>
                </a:lnTo>
                <a:lnTo>
                  <a:pt x="0" y="944404"/>
                </a:lnTo>
                <a:lnTo>
                  <a:pt x="0" y="0"/>
                </a:lnTo>
                <a:close/>
              </a:path>
            </a:pathLst>
          </a:custGeom>
          <a:blipFill>
            <a:blip r:embed="rId8"/>
            <a:stretch>
              <a:fillRect/>
            </a:stretch>
          </a:blipFill>
        </p:spPr>
      </p:sp>
      <p:sp>
        <p:nvSpPr>
          <p:cNvPr id="20" name="Freeform 20"/>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9">
              <a:alphaModFix amt="61000"/>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97361" cy="10287000"/>
            <a:chOff x="0" y="0"/>
            <a:chExt cx="610395" cy="815751"/>
          </a:xfrm>
        </p:grpSpPr>
        <p:sp>
          <p:nvSpPr>
            <p:cNvPr id="3" name="Freeform 3"/>
            <p:cNvSpPr/>
            <p:nvPr/>
          </p:nvSpPr>
          <p:spPr>
            <a:xfrm>
              <a:off x="0" y="0"/>
              <a:ext cx="610395" cy="815751"/>
            </a:xfrm>
            <a:custGeom>
              <a:avLst/>
              <a:gdLst/>
              <a:ahLst/>
              <a:cxnLst/>
              <a:rect l="l" t="t" r="r" b="b"/>
              <a:pathLst>
                <a:path w="610395" h="815751">
                  <a:moveTo>
                    <a:pt x="0" y="0"/>
                  </a:moveTo>
                  <a:lnTo>
                    <a:pt x="610395" y="0"/>
                  </a:lnTo>
                  <a:lnTo>
                    <a:pt x="610395" y="815751"/>
                  </a:lnTo>
                  <a:lnTo>
                    <a:pt x="0" y="815751"/>
                  </a:lnTo>
                  <a:close/>
                </a:path>
              </a:pathLst>
            </a:custGeom>
            <a:blipFill>
              <a:blip r:embed="rId2"/>
              <a:stretch>
                <a:fillRect l="-82320" r="-82320"/>
              </a:stretch>
            </a:blipFill>
          </p:spPr>
        </p:sp>
      </p:grpSp>
      <p:grpSp>
        <p:nvGrpSpPr>
          <p:cNvPr id="4" name="Group 4"/>
          <p:cNvGrpSpPr/>
          <p:nvPr/>
        </p:nvGrpSpPr>
        <p:grpSpPr>
          <a:xfrm rot="-10800000">
            <a:off x="679588" y="0"/>
            <a:ext cx="7036823" cy="10287000"/>
            <a:chOff x="0" y="0"/>
            <a:chExt cx="1853320" cy="2709333"/>
          </a:xfrm>
        </p:grpSpPr>
        <p:sp>
          <p:nvSpPr>
            <p:cNvPr id="5" name="Freeform 5"/>
            <p:cNvSpPr/>
            <p:nvPr/>
          </p:nvSpPr>
          <p:spPr>
            <a:xfrm>
              <a:off x="0" y="0"/>
              <a:ext cx="1853320" cy="2709333"/>
            </a:xfrm>
            <a:custGeom>
              <a:avLst/>
              <a:gdLst/>
              <a:ahLst/>
              <a:cxnLst/>
              <a:rect l="l" t="t" r="r" b="b"/>
              <a:pathLst>
                <a:path w="1853320" h="2709333">
                  <a:moveTo>
                    <a:pt x="0" y="0"/>
                  </a:moveTo>
                  <a:lnTo>
                    <a:pt x="1853320" y="0"/>
                  </a:lnTo>
                  <a:lnTo>
                    <a:pt x="1853320" y="2709333"/>
                  </a:lnTo>
                  <a:lnTo>
                    <a:pt x="0" y="2709333"/>
                  </a:lnTo>
                  <a:close/>
                </a:path>
              </a:pathLst>
            </a:custGeom>
            <a:gradFill rotWithShape="1">
              <a:gsLst>
                <a:gs pos="0">
                  <a:srgbClr val="000000">
                    <a:alpha val="100000"/>
                  </a:srgbClr>
                </a:gs>
                <a:gs pos="33333">
                  <a:srgbClr val="000000">
                    <a:alpha val="87000"/>
                  </a:srgbClr>
                </a:gs>
                <a:gs pos="66667">
                  <a:srgbClr val="000000">
                    <a:alpha val="59000"/>
                  </a:srgbClr>
                </a:gs>
                <a:gs pos="100000">
                  <a:srgbClr val="000000">
                    <a:alpha val="0"/>
                  </a:srgbClr>
                </a:gs>
              </a:gsLst>
              <a:lin ang="0"/>
            </a:gradFill>
          </p:spPr>
        </p:sp>
        <p:sp>
          <p:nvSpPr>
            <p:cNvPr id="6" name="TextBox 6"/>
            <p:cNvSpPr txBox="1"/>
            <p:nvPr/>
          </p:nvSpPr>
          <p:spPr>
            <a:xfrm>
              <a:off x="0" y="-38100"/>
              <a:ext cx="1853320"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756827" y="6591862"/>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3"/>
            <a:stretch>
              <a:fillRect/>
            </a:stretch>
          </a:blipFill>
        </p:spPr>
      </p:sp>
      <p:sp>
        <p:nvSpPr>
          <p:cNvPr id="8" name="Freeform 8"/>
          <p:cNvSpPr/>
          <p:nvPr/>
        </p:nvSpPr>
        <p:spPr>
          <a:xfrm>
            <a:off x="14846135" y="886159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703682" y="6591862"/>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703682" y="7141647"/>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703682" y="7691433"/>
            <a:ext cx="400695" cy="400695"/>
          </a:xfrm>
          <a:custGeom>
            <a:avLst/>
            <a:gdLst/>
            <a:ahLst/>
            <a:cxnLst/>
            <a:rect l="l" t="t" r="r" b="b"/>
            <a:pathLst>
              <a:path w="400695" h="400695">
                <a:moveTo>
                  <a:pt x="0" y="0"/>
                </a:moveTo>
                <a:lnTo>
                  <a:pt x="400695" y="0"/>
                </a:lnTo>
                <a:lnTo>
                  <a:pt x="400695" y="400694"/>
                </a:lnTo>
                <a:lnTo>
                  <a:pt x="0" y="400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6703682" y="8241218"/>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846162" y="1028700"/>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6703682" y="1840464"/>
            <a:ext cx="6447642"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Vision</a:t>
            </a:r>
          </a:p>
        </p:txBody>
      </p:sp>
      <p:sp>
        <p:nvSpPr>
          <p:cNvPr id="15" name="TextBox 15"/>
          <p:cNvSpPr txBox="1"/>
          <p:nvPr/>
        </p:nvSpPr>
        <p:spPr>
          <a:xfrm>
            <a:off x="6703682" y="2676743"/>
            <a:ext cx="9362220"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&amp; Goals</a:t>
            </a:r>
          </a:p>
        </p:txBody>
      </p:sp>
      <p:sp>
        <p:nvSpPr>
          <p:cNvPr id="16" name="TextBox 16"/>
          <p:cNvSpPr txBox="1"/>
          <p:nvPr/>
        </p:nvSpPr>
        <p:spPr>
          <a:xfrm>
            <a:off x="6703682" y="4409054"/>
            <a:ext cx="9362220" cy="1154611"/>
          </a:xfrm>
          <a:prstGeom prst="rect">
            <a:avLst/>
          </a:prstGeom>
        </p:spPr>
        <p:txBody>
          <a:bodyPr lIns="0" tIns="0" rIns="0" bIns="0" rtlCol="0" anchor="t">
            <a:spAutoFit/>
          </a:bodyPr>
          <a:lstStyle/>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Democratize Data Analysis</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Intelligent Conversational Assistant</a:t>
            </a:r>
          </a:p>
          <a:p>
            <a:pPr marL="342900" indent="-342900" algn="l">
              <a:lnSpc>
                <a:spcPts val="3077"/>
              </a:lnSpc>
              <a:spcBef>
                <a:spcPct val="0"/>
              </a:spcBef>
              <a:buFont typeface="Arial" panose="020B0604020202020204" pitchFamily="34" charset="0"/>
              <a:buChar char="•"/>
            </a:pPr>
            <a:r>
              <a:rPr lang="en-US" sz="2198" dirty="0">
                <a:solidFill>
                  <a:srgbClr val="EEEEEE"/>
                </a:solidFill>
                <a:latin typeface="Be Vietnam"/>
                <a:ea typeface="Be Vietnam"/>
                <a:cs typeface="Be Vietnam"/>
                <a:sym typeface="Be Vietnam"/>
              </a:rPr>
              <a:t>Universal Data Insight Platform</a:t>
            </a:r>
          </a:p>
        </p:txBody>
      </p:sp>
      <p:sp>
        <p:nvSpPr>
          <p:cNvPr id="17" name="TextBox 17"/>
          <p:cNvSpPr txBox="1"/>
          <p:nvPr/>
        </p:nvSpPr>
        <p:spPr>
          <a:xfrm>
            <a:off x="7253595" y="6557202"/>
            <a:ext cx="7507145" cy="422389"/>
          </a:xfrm>
          <a:prstGeom prst="rect">
            <a:avLst/>
          </a:prstGeom>
        </p:spPr>
        <p:txBody>
          <a:bodyPr lIns="0" tIns="0" rIns="0" bIns="0" rtlCol="0" anchor="t">
            <a:spAutoFit/>
          </a:bodyPr>
          <a:lstStyle/>
          <a:p>
            <a:pPr algn="l">
              <a:lnSpc>
                <a:spcPts val="3497"/>
              </a:lnSpc>
              <a:spcBef>
                <a:spcPct val="0"/>
              </a:spcBef>
            </a:pPr>
            <a:r>
              <a:rPr lang="en-US" sz="2498" b="1" dirty="0">
                <a:solidFill>
                  <a:srgbClr val="EEEEEE"/>
                </a:solidFill>
                <a:latin typeface="Be Vietnam Ultra-Bold"/>
                <a:ea typeface="Be Vietnam Ultra-Bold"/>
                <a:cs typeface="Be Vietnam Ultra-Bold"/>
                <a:sym typeface="Be Vietnam Ultra-Bold"/>
              </a:rPr>
              <a:t>Unified Multimodal Analysis</a:t>
            </a:r>
          </a:p>
        </p:txBody>
      </p:sp>
      <p:sp>
        <p:nvSpPr>
          <p:cNvPr id="18" name="TextBox 18"/>
          <p:cNvSpPr txBox="1"/>
          <p:nvPr/>
        </p:nvSpPr>
        <p:spPr>
          <a:xfrm>
            <a:off x="7253595" y="7106987"/>
            <a:ext cx="9479668" cy="422389"/>
          </a:xfrm>
          <a:prstGeom prst="rect">
            <a:avLst/>
          </a:prstGeom>
        </p:spPr>
        <p:txBody>
          <a:bodyPr lIns="0" tIns="0" rIns="0" bIns="0" rtlCol="0" anchor="t">
            <a:spAutoFit/>
          </a:bodyPr>
          <a:lstStyle/>
          <a:p>
            <a:pPr algn="l">
              <a:lnSpc>
                <a:spcPts val="3497"/>
              </a:lnSpc>
              <a:spcBef>
                <a:spcPct val="0"/>
              </a:spcBef>
            </a:pPr>
            <a:r>
              <a:rPr lang="en-US" sz="2498" b="1" dirty="0">
                <a:solidFill>
                  <a:srgbClr val="EEEEEE"/>
                </a:solidFill>
                <a:latin typeface="Be Vietnam Ultra-Bold"/>
                <a:ea typeface="Be Vietnam Ultra-Bold"/>
                <a:cs typeface="Be Vietnam Ultra-Bold"/>
                <a:sym typeface="Be Vietnam Ultra-Bold"/>
              </a:rPr>
              <a:t>Context-Aware Assistance</a:t>
            </a:r>
          </a:p>
        </p:txBody>
      </p:sp>
      <p:sp>
        <p:nvSpPr>
          <p:cNvPr id="19" name="TextBox 19"/>
          <p:cNvSpPr txBox="1"/>
          <p:nvPr/>
        </p:nvSpPr>
        <p:spPr>
          <a:xfrm>
            <a:off x="7253595" y="7656773"/>
            <a:ext cx="7507145" cy="422389"/>
          </a:xfrm>
          <a:prstGeom prst="rect">
            <a:avLst/>
          </a:prstGeom>
        </p:spPr>
        <p:txBody>
          <a:bodyPr lIns="0" tIns="0" rIns="0" bIns="0" rtlCol="0" anchor="t">
            <a:spAutoFit/>
          </a:bodyPr>
          <a:lstStyle/>
          <a:p>
            <a:pPr algn="l">
              <a:lnSpc>
                <a:spcPts val="3497"/>
              </a:lnSpc>
              <a:spcBef>
                <a:spcPct val="0"/>
              </a:spcBef>
            </a:pPr>
            <a:r>
              <a:rPr lang="en-US" sz="2498" b="1" dirty="0">
                <a:solidFill>
                  <a:srgbClr val="EEEEEE"/>
                </a:solidFill>
                <a:latin typeface="Be Vietnam Ultra-Bold"/>
                <a:ea typeface="Be Vietnam Ultra-Bold"/>
                <a:cs typeface="Be Vietnam Ultra-Bold"/>
                <a:sym typeface="Be Vietnam Ultra-Bold"/>
              </a:rPr>
              <a:t>Accessibility &amp; Usability</a:t>
            </a:r>
          </a:p>
        </p:txBody>
      </p:sp>
      <p:sp>
        <p:nvSpPr>
          <p:cNvPr id="20" name="TextBox 20"/>
          <p:cNvSpPr txBox="1"/>
          <p:nvPr/>
        </p:nvSpPr>
        <p:spPr>
          <a:xfrm>
            <a:off x="7253595" y="8206558"/>
            <a:ext cx="7507145" cy="422389"/>
          </a:xfrm>
          <a:prstGeom prst="rect">
            <a:avLst/>
          </a:prstGeom>
        </p:spPr>
        <p:txBody>
          <a:bodyPr lIns="0" tIns="0" rIns="0" bIns="0" rtlCol="0" anchor="t">
            <a:spAutoFit/>
          </a:bodyPr>
          <a:lstStyle/>
          <a:p>
            <a:pPr algn="l">
              <a:lnSpc>
                <a:spcPts val="3497"/>
              </a:lnSpc>
              <a:spcBef>
                <a:spcPct val="0"/>
              </a:spcBef>
            </a:pPr>
            <a:r>
              <a:rPr lang="en-US" sz="2498" b="1" dirty="0">
                <a:solidFill>
                  <a:srgbClr val="EEEEEE"/>
                </a:solidFill>
                <a:latin typeface="Be Vietnam Ultra-Bold"/>
                <a:ea typeface="Be Vietnam Ultra-Bold"/>
                <a:cs typeface="Be Vietnam Ultra-Bold"/>
                <a:sym typeface="Be Vietnam Ultra-Bold"/>
              </a:rPr>
              <a:t>Performance &amp; Efficiency</a:t>
            </a:r>
          </a:p>
        </p:txBody>
      </p:sp>
      <p:sp>
        <p:nvSpPr>
          <p:cNvPr id="21" name="Freeform 21"/>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8">
              <a:alphaModFix amt="61000"/>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49097" y="-4114800"/>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2"/>
            <a:stretch>
              <a:fillRect/>
            </a:stretch>
          </a:blipFill>
        </p:spPr>
      </p:sp>
      <p:sp>
        <p:nvSpPr>
          <p:cNvPr id="3" name="Freeform 3"/>
          <p:cNvSpPr/>
          <p:nvPr/>
        </p:nvSpPr>
        <p:spPr>
          <a:xfrm rot="2365060">
            <a:off x="-3581746" y="5410474"/>
            <a:ext cx="13405361" cy="5781062"/>
          </a:xfrm>
          <a:custGeom>
            <a:avLst/>
            <a:gdLst/>
            <a:ahLst/>
            <a:cxnLst/>
            <a:rect l="l" t="t" r="r" b="b"/>
            <a:pathLst>
              <a:path w="13405361" h="5781062">
                <a:moveTo>
                  <a:pt x="0" y="0"/>
                </a:moveTo>
                <a:lnTo>
                  <a:pt x="13405361" y="0"/>
                </a:lnTo>
                <a:lnTo>
                  <a:pt x="13405361" y="5781062"/>
                </a:lnTo>
                <a:lnTo>
                  <a:pt x="0" y="5781062"/>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a:ln cap="sq">
            <a:noFill/>
            <a:prstDash val="solid"/>
            <a:miter/>
          </a:ln>
        </p:spPr>
      </p:sp>
      <p:grpSp>
        <p:nvGrpSpPr>
          <p:cNvPr id="4" name="Group 4"/>
          <p:cNvGrpSpPr/>
          <p:nvPr/>
        </p:nvGrpSpPr>
        <p:grpSpPr>
          <a:xfrm>
            <a:off x="1028700" y="1028700"/>
            <a:ext cx="6108784" cy="5260559"/>
            <a:chOff x="0" y="0"/>
            <a:chExt cx="811128" cy="698500"/>
          </a:xfrm>
        </p:grpSpPr>
        <p:sp>
          <p:nvSpPr>
            <p:cNvPr id="5" name="Freeform 5"/>
            <p:cNvSpPr/>
            <p:nvPr/>
          </p:nvSpPr>
          <p:spPr>
            <a:xfrm>
              <a:off x="6327" y="0"/>
              <a:ext cx="798473" cy="698500"/>
            </a:xfrm>
            <a:custGeom>
              <a:avLst/>
              <a:gdLst/>
              <a:ahLst/>
              <a:cxnLst/>
              <a:rect l="l" t="t" r="r" b="b"/>
              <a:pathLst>
                <a:path w="798473" h="698500">
                  <a:moveTo>
                    <a:pt x="788230" y="377731"/>
                  </a:moveTo>
                  <a:lnTo>
                    <a:pt x="618172" y="670019"/>
                  </a:lnTo>
                  <a:cubicBezTo>
                    <a:pt x="607912" y="687652"/>
                    <a:pt x="589050" y="698500"/>
                    <a:pt x="568650" y="698500"/>
                  </a:cubicBezTo>
                  <a:lnTo>
                    <a:pt x="229824" y="698500"/>
                  </a:lnTo>
                  <a:cubicBezTo>
                    <a:pt x="209423" y="698500"/>
                    <a:pt x="190562" y="687652"/>
                    <a:pt x="180302" y="670019"/>
                  </a:cubicBezTo>
                  <a:lnTo>
                    <a:pt x="10244" y="377731"/>
                  </a:lnTo>
                  <a:cubicBezTo>
                    <a:pt x="0" y="360125"/>
                    <a:pt x="0" y="338375"/>
                    <a:pt x="10244" y="320769"/>
                  </a:cubicBezTo>
                  <a:lnTo>
                    <a:pt x="180302" y="28481"/>
                  </a:lnTo>
                  <a:cubicBezTo>
                    <a:pt x="190562" y="10848"/>
                    <a:pt x="209423" y="0"/>
                    <a:pt x="229824" y="0"/>
                  </a:cubicBezTo>
                  <a:lnTo>
                    <a:pt x="568650" y="0"/>
                  </a:lnTo>
                  <a:cubicBezTo>
                    <a:pt x="589050" y="0"/>
                    <a:pt x="607912" y="10848"/>
                    <a:pt x="618172" y="28481"/>
                  </a:cubicBezTo>
                  <a:lnTo>
                    <a:pt x="788230" y="320769"/>
                  </a:lnTo>
                  <a:cubicBezTo>
                    <a:pt x="798473" y="338375"/>
                    <a:pt x="798473" y="360125"/>
                    <a:pt x="788230" y="377731"/>
                  </a:cubicBezTo>
                  <a:close/>
                </a:path>
              </a:pathLst>
            </a:custGeom>
            <a:blipFill>
              <a:blip r:embed="rId5"/>
              <a:stretch>
                <a:fillRect l="-15950" r="-15950"/>
              </a:stretch>
            </a:blipFill>
          </p:spPr>
        </p:sp>
      </p:grpSp>
      <p:grpSp>
        <p:nvGrpSpPr>
          <p:cNvPr id="6" name="Group 6"/>
          <p:cNvGrpSpPr/>
          <p:nvPr/>
        </p:nvGrpSpPr>
        <p:grpSpPr>
          <a:xfrm>
            <a:off x="4840729" y="6425178"/>
            <a:ext cx="3289940" cy="2833122"/>
            <a:chOff x="0" y="0"/>
            <a:chExt cx="811128" cy="698500"/>
          </a:xfrm>
        </p:grpSpPr>
        <p:sp>
          <p:nvSpPr>
            <p:cNvPr id="7" name="Freeform 7"/>
            <p:cNvSpPr/>
            <p:nvPr/>
          </p:nvSpPr>
          <p:spPr>
            <a:xfrm>
              <a:off x="9038" y="0"/>
              <a:ext cx="793053" cy="698500"/>
            </a:xfrm>
            <a:custGeom>
              <a:avLst/>
              <a:gdLst/>
              <a:ahLst/>
              <a:cxnLst/>
              <a:rect l="l" t="t" r="r" b="b"/>
              <a:pathLst>
                <a:path w="793053" h="698500">
                  <a:moveTo>
                    <a:pt x="778421" y="389930"/>
                  </a:moveTo>
                  <a:lnTo>
                    <a:pt x="622558" y="657820"/>
                  </a:lnTo>
                  <a:cubicBezTo>
                    <a:pt x="607904" y="683006"/>
                    <a:pt x="580964" y="698500"/>
                    <a:pt x="551826" y="698500"/>
                  </a:cubicBezTo>
                  <a:lnTo>
                    <a:pt x="241226" y="698500"/>
                  </a:lnTo>
                  <a:cubicBezTo>
                    <a:pt x="212088" y="698500"/>
                    <a:pt x="185147" y="683006"/>
                    <a:pt x="170494" y="657820"/>
                  </a:cubicBezTo>
                  <a:lnTo>
                    <a:pt x="14630" y="389930"/>
                  </a:lnTo>
                  <a:cubicBezTo>
                    <a:pt x="0" y="364783"/>
                    <a:pt x="0" y="333717"/>
                    <a:pt x="14630" y="308570"/>
                  </a:cubicBezTo>
                  <a:lnTo>
                    <a:pt x="170494" y="40680"/>
                  </a:lnTo>
                  <a:cubicBezTo>
                    <a:pt x="185147" y="15494"/>
                    <a:pt x="212088" y="0"/>
                    <a:pt x="241226" y="0"/>
                  </a:cubicBezTo>
                  <a:lnTo>
                    <a:pt x="551826" y="0"/>
                  </a:lnTo>
                  <a:cubicBezTo>
                    <a:pt x="580964" y="0"/>
                    <a:pt x="607904" y="15494"/>
                    <a:pt x="622558" y="40680"/>
                  </a:cubicBezTo>
                  <a:lnTo>
                    <a:pt x="778421" y="308570"/>
                  </a:lnTo>
                  <a:cubicBezTo>
                    <a:pt x="793052" y="333717"/>
                    <a:pt x="793052" y="364783"/>
                    <a:pt x="778421" y="389930"/>
                  </a:cubicBezTo>
                  <a:close/>
                </a:path>
              </a:pathLst>
            </a:custGeom>
            <a:blipFill>
              <a:blip r:embed="rId6"/>
              <a:stretch>
                <a:fillRect l="-29019" r="-29019"/>
              </a:stretch>
            </a:blipFill>
          </p:spPr>
        </p:sp>
      </p:grpSp>
      <p:sp>
        <p:nvSpPr>
          <p:cNvPr id="8" name="Freeform 8"/>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8805084" y="1840464"/>
            <a:ext cx="726081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Key</a:t>
            </a:r>
          </a:p>
        </p:txBody>
      </p:sp>
      <p:sp>
        <p:nvSpPr>
          <p:cNvPr id="10" name="TextBox 10"/>
          <p:cNvSpPr txBox="1"/>
          <p:nvPr/>
        </p:nvSpPr>
        <p:spPr>
          <a:xfrm>
            <a:off x="8805084" y="2676743"/>
            <a:ext cx="726081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Features</a:t>
            </a:r>
          </a:p>
        </p:txBody>
      </p:sp>
      <p:sp>
        <p:nvSpPr>
          <p:cNvPr id="11" name="TextBox 11"/>
          <p:cNvSpPr txBox="1"/>
          <p:nvPr/>
        </p:nvSpPr>
        <p:spPr>
          <a:xfrm>
            <a:off x="8805084" y="4409054"/>
            <a:ext cx="8873316" cy="2753190"/>
          </a:xfrm>
          <a:prstGeom prst="rect">
            <a:avLst/>
          </a:prstGeom>
        </p:spPr>
        <p:txBody>
          <a:bodyPr wrap="square" lIns="0" tIns="0" rIns="0" bIns="0" rtlCol="0" anchor="t">
            <a:spAutoFit/>
          </a:bodyPr>
          <a:lstStyle/>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Multimodal Analysis</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Smart Context Management</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User Experience</a:t>
            </a:r>
          </a:p>
          <a:p>
            <a:pPr marL="342900" indent="-342900" algn="l">
              <a:lnSpc>
                <a:spcPts val="3077"/>
              </a:lnSpc>
              <a:spcBef>
                <a:spcPct val="0"/>
              </a:spcBef>
              <a:buFont typeface="Arial" panose="020B0604020202020204" pitchFamily="34" charset="0"/>
              <a:buChar char="•"/>
            </a:pPr>
            <a:endParaRPr lang="en-US" sz="2500" b="1" dirty="0">
              <a:solidFill>
                <a:srgbClr val="EEEEEE"/>
              </a:solidFill>
              <a:latin typeface="Be Vietnam Ultra-Bold" panose="020B0604020202020204" charset="0"/>
              <a:ea typeface="Be Vietnam"/>
              <a:cs typeface="Be Vietnam"/>
              <a:sym typeface="Be Vietnam"/>
            </a:endParaRPr>
          </a:p>
          <a:p>
            <a:pPr marL="342900" indent="-342900" algn="l">
              <a:lnSpc>
                <a:spcPts val="3077"/>
              </a:lnSpc>
              <a:spcBef>
                <a:spcPct val="0"/>
              </a:spcBef>
              <a:buFont typeface="Arial" panose="020B0604020202020204" pitchFamily="34" charset="0"/>
              <a:buChar char="•"/>
            </a:pPr>
            <a:r>
              <a:rPr lang="en-US" sz="2500" b="1" dirty="0">
                <a:solidFill>
                  <a:srgbClr val="EEEEEE"/>
                </a:solidFill>
                <a:latin typeface="Be Vietnam Ultra-Bold" panose="020B0604020202020204" charset="0"/>
                <a:ea typeface="Be Vietnam"/>
                <a:cs typeface="Be Vietnam"/>
                <a:sym typeface="Be Vietnam"/>
              </a:rPr>
              <a:t>Technical Architecture </a:t>
            </a:r>
          </a:p>
        </p:txBody>
      </p:sp>
      <p:sp>
        <p:nvSpPr>
          <p:cNvPr id="13" name="Freeform 13"/>
          <p:cNvSpPr/>
          <p:nvPr/>
        </p:nvSpPr>
        <p:spPr>
          <a:xfrm rot="3593350">
            <a:off x="4037847" y="1750396"/>
            <a:ext cx="4277275" cy="941000"/>
          </a:xfrm>
          <a:custGeom>
            <a:avLst/>
            <a:gdLst/>
            <a:ahLst/>
            <a:cxnLst/>
            <a:rect l="l" t="t" r="r" b="b"/>
            <a:pathLst>
              <a:path w="4277275" h="941000">
                <a:moveTo>
                  <a:pt x="0" y="0"/>
                </a:moveTo>
                <a:lnTo>
                  <a:pt x="4277274" y="0"/>
                </a:lnTo>
                <a:lnTo>
                  <a:pt x="4277274" y="941001"/>
                </a:lnTo>
                <a:lnTo>
                  <a:pt x="0" y="941001"/>
                </a:lnTo>
                <a:lnTo>
                  <a:pt x="0" y="0"/>
                </a:lnTo>
                <a:close/>
              </a:path>
            </a:pathLst>
          </a:custGeom>
          <a:blipFill>
            <a:blip r:embed="rId9"/>
            <a:stretch>
              <a:fillRect/>
            </a:stretch>
          </a:blipFill>
        </p:spPr>
      </p:sp>
      <p:sp>
        <p:nvSpPr>
          <p:cNvPr id="14" name="Freeform 9">
            <a:extLst>
              <a:ext uri="{FF2B5EF4-FFF2-40B4-BE49-F238E27FC236}">
                <a16:creationId xmlns:a16="http://schemas.microsoft.com/office/drawing/2014/main" id="{88B5C473-C8A3-E4E2-2FDB-ACFAB708F233}"/>
              </a:ext>
            </a:extLst>
          </p:cNvPr>
          <p:cNvSpPr/>
          <p:nvPr/>
        </p:nvSpPr>
        <p:spPr>
          <a:xfrm>
            <a:off x="8604736" y="4438005"/>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9">
            <a:extLst>
              <a:ext uri="{FF2B5EF4-FFF2-40B4-BE49-F238E27FC236}">
                <a16:creationId xmlns:a16="http://schemas.microsoft.com/office/drawing/2014/main" id="{BF55A586-1CFE-28B4-7AD4-F852972D0577}"/>
              </a:ext>
            </a:extLst>
          </p:cNvPr>
          <p:cNvSpPr/>
          <p:nvPr/>
        </p:nvSpPr>
        <p:spPr>
          <a:xfrm>
            <a:off x="8604736" y="5180228"/>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9">
            <a:extLst>
              <a:ext uri="{FF2B5EF4-FFF2-40B4-BE49-F238E27FC236}">
                <a16:creationId xmlns:a16="http://schemas.microsoft.com/office/drawing/2014/main" id="{74501D9E-1CD2-12DA-118A-714823E48834}"/>
              </a:ext>
            </a:extLst>
          </p:cNvPr>
          <p:cNvSpPr/>
          <p:nvPr/>
        </p:nvSpPr>
        <p:spPr>
          <a:xfrm>
            <a:off x="8604735" y="5979914"/>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9">
            <a:extLst>
              <a:ext uri="{FF2B5EF4-FFF2-40B4-BE49-F238E27FC236}">
                <a16:creationId xmlns:a16="http://schemas.microsoft.com/office/drawing/2014/main" id="{270BCFD3-55D6-F6F8-51BE-C3C5ECE925BA}"/>
              </a:ext>
            </a:extLst>
          </p:cNvPr>
          <p:cNvSpPr/>
          <p:nvPr/>
        </p:nvSpPr>
        <p:spPr>
          <a:xfrm>
            <a:off x="8604735" y="6783287"/>
            <a:ext cx="400695" cy="400695"/>
          </a:xfrm>
          <a:custGeom>
            <a:avLst/>
            <a:gdLst/>
            <a:ahLst/>
            <a:cxnLst/>
            <a:rect l="l" t="t" r="r" b="b"/>
            <a:pathLst>
              <a:path w="400695" h="400695">
                <a:moveTo>
                  <a:pt x="0" y="0"/>
                </a:moveTo>
                <a:lnTo>
                  <a:pt x="400695" y="0"/>
                </a:lnTo>
                <a:lnTo>
                  <a:pt x="400695" y="400695"/>
                </a:lnTo>
                <a:lnTo>
                  <a:pt x="0" y="4006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100437" y="-4114800"/>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3" name="Freeform 3"/>
          <p:cNvSpPr/>
          <p:nvPr/>
        </p:nvSpPr>
        <p:spPr>
          <a:xfrm flipH="1">
            <a:off x="-1059319" y="8960816"/>
            <a:ext cx="6432087" cy="594968"/>
          </a:xfrm>
          <a:custGeom>
            <a:avLst/>
            <a:gdLst/>
            <a:ahLst/>
            <a:cxnLst/>
            <a:rect l="l" t="t" r="r" b="b"/>
            <a:pathLst>
              <a:path w="6432087" h="594968">
                <a:moveTo>
                  <a:pt x="6432087" y="0"/>
                </a:moveTo>
                <a:lnTo>
                  <a:pt x="0" y="0"/>
                </a:lnTo>
                <a:lnTo>
                  <a:pt x="0" y="594968"/>
                </a:lnTo>
                <a:lnTo>
                  <a:pt x="6432087" y="594968"/>
                </a:lnTo>
                <a:lnTo>
                  <a:pt x="6432087"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373379" y="2204498"/>
            <a:ext cx="826204" cy="826204"/>
            <a:chOff x="0" y="0"/>
            <a:chExt cx="174883" cy="174883"/>
          </a:xfrm>
        </p:grpSpPr>
        <p:sp>
          <p:nvSpPr>
            <p:cNvPr id="5" name="Freeform 5"/>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6" name="TextBox 6"/>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9562227" y="2345778"/>
            <a:ext cx="448507" cy="543645"/>
          </a:xfrm>
          <a:custGeom>
            <a:avLst/>
            <a:gdLst/>
            <a:ahLst/>
            <a:cxnLst/>
            <a:rect l="l" t="t" r="r" b="b"/>
            <a:pathLst>
              <a:path w="448507" h="543645">
                <a:moveTo>
                  <a:pt x="0" y="0"/>
                </a:moveTo>
                <a:lnTo>
                  <a:pt x="448507" y="0"/>
                </a:lnTo>
                <a:lnTo>
                  <a:pt x="448507" y="543644"/>
                </a:lnTo>
                <a:lnTo>
                  <a:pt x="0" y="543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9373379" y="3830526"/>
            <a:ext cx="826204" cy="826204"/>
            <a:chOff x="0" y="0"/>
            <a:chExt cx="174883" cy="174883"/>
          </a:xfrm>
        </p:grpSpPr>
        <p:sp>
          <p:nvSpPr>
            <p:cNvPr id="9" name="Freeform 9"/>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0" name="TextBox 10"/>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562227" y="3971806"/>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9373379" y="5456554"/>
            <a:ext cx="826204" cy="826204"/>
            <a:chOff x="0" y="0"/>
            <a:chExt cx="174883" cy="174883"/>
          </a:xfrm>
        </p:grpSpPr>
        <p:sp>
          <p:nvSpPr>
            <p:cNvPr id="13" name="Freeform 13"/>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4" name="TextBox 14"/>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373379" y="7086024"/>
            <a:ext cx="826204" cy="826204"/>
            <a:chOff x="0" y="0"/>
            <a:chExt cx="174883" cy="174883"/>
          </a:xfrm>
        </p:grpSpPr>
        <p:sp>
          <p:nvSpPr>
            <p:cNvPr id="16" name="Freeform 16"/>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7" name="TextBox 17"/>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870883" y="1840464"/>
            <a:ext cx="4619177" cy="1026681"/>
          </a:xfrm>
          <a:prstGeom prst="rect">
            <a:avLst/>
          </a:prstGeom>
        </p:spPr>
        <p:txBody>
          <a:bodyPr lIns="0" tIns="0" rIns="0" bIns="0" rtlCol="0" anchor="t">
            <a:spAutoFit/>
          </a:bodyPr>
          <a:lstStyle/>
          <a:p>
            <a:pPr algn="l">
              <a:lnSpc>
                <a:spcPts val="8400"/>
              </a:lnSpc>
              <a:spcBef>
                <a:spcPct val="0"/>
              </a:spcBef>
            </a:pPr>
            <a:r>
              <a:rPr lang="en-US" sz="6000" b="1" dirty="0">
                <a:solidFill>
                  <a:srgbClr val="EEEEEE"/>
                </a:solidFill>
                <a:latin typeface="Gordita Bold"/>
                <a:ea typeface="Gordita Bold"/>
                <a:cs typeface="Gordita Bold"/>
                <a:sym typeface="Gordita Bold"/>
              </a:rPr>
              <a:t>Tech</a:t>
            </a:r>
          </a:p>
        </p:txBody>
      </p:sp>
      <p:sp>
        <p:nvSpPr>
          <p:cNvPr id="20" name="TextBox 20"/>
          <p:cNvSpPr txBox="1"/>
          <p:nvPr/>
        </p:nvSpPr>
        <p:spPr>
          <a:xfrm>
            <a:off x="1870883" y="2676743"/>
            <a:ext cx="6319279" cy="1026681"/>
          </a:xfrm>
          <a:prstGeom prst="rect">
            <a:avLst/>
          </a:prstGeom>
        </p:spPr>
        <p:txBody>
          <a:bodyPr lIns="0" tIns="0" rIns="0" bIns="0" rtlCol="0" anchor="t">
            <a:spAutoFit/>
          </a:bodyPr>
          <a:lstStyle/>
          <a:p>
            <a:pPr algn="l">
              <a:lnSpc>
                <a:spcPts val="8400"/>
              </a:lnSpc>
              <a:spcBef>
                <a:spcPct val="0"/>
              </a:spcBef>
            </a:pPr>
            <a:r>
              <a:rPr lang="en-US" sz="6000" b="1" dirty="0">
                <a:solidFill>
                  <a:srgbClr val="80CFFF"/>
                </a:solidFill>
                <a:latin typeface="Gordita Bold"/>
                <a:ea typeface="Gordita Bold"/>
                <a:cs typeface="Gordita Bold"/>
                <a:sym typeface="Gordita Bold"/>
              </a:rPr>
              <a:t>Stack</a:t>
            </a:r>
          </a:p>
        </p:txBody>
      </p:sp>
      <p:sp>
        <p:nvSpPr>
          <p:cNvPr id="21" name="TextBox 21"/>
          <p:cNvSpPr txBox="1"/>
          <p:nvPr/>
        </p:nvSpPr>
        <p:spPr>
          <a:xfrm>
            <a:off x="2095789" y="4178925"/>
            <a:ext cx="5869466" cy="3142335"/>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DataAnalystBot combines Streamlit for a real-time interactive UI and FastAPI for a fast backend. It uses </a:t>
            </a:r>
            <a:r>
              <a:rPr lang="en-US" sz="2198" dirty="0" err="1">
                <a:solidFill>
                  <a:srgbClr val="EEEEEE"/>
                </a:solidFill>
                <a:latin typeface="Be Vietnam"/>
                <a:ea typeface="Be Vietnam"/>
                <a:cs typeface="Be Vietnam"/>
                <a:sym typeface="Be Vietnam"/>
              </a:rPr>
              <a:t>Groq's</a:t>
            </a:r>
            <a:r>
              <a:rPr lang="en-US" sz="2198" dirty="0">
                <a:solidFill>
                  <a:srgbClr val="EEEEEE"/>
                </a:solidFill>
                <a:latin typeface="Be Vietnam"/>
                <a:ea typeface="Be Vietnam"/>
                <a:cs typeface="Be Vietnam"/>
                <a:sym typeface="Be Vietnam"/>
              </a:rPr>
              <a:t> Llama models, FAISS, and HuggingFace embeddings for AI and semantic search. Data is managed via in-memory sessions, DiskCache, and Selenium scrapers, enabling fast, context-rich data analysis.</a:t>
            </a:r>
          </a:p>
        </p:txBody>
      </p:sp>
      <p:sp>
        <p:nvSpPr>
          <p:cNvPr id="23" name="TextBox 23"/>
          <p:cNvSpPr txBox="1"/>
          <p:nvPr/>
        </p:nvSpPr>
        <p:spPr>
          <a:xfrm>
            <a:off x="10535626" y="2665586"/>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Implements a RAG pipeline using FAISS for fast, semantic search over a chunked knowledge base</a:t>
            </a:r>
          </a:p>
        </p:txBody>
      </p:sp>
      <p:sp>
        <p:nvSpPr>
          <p:cNvPr id="24" name="TextBox 24"/>
          <p:cNvSpPr txBox="1"/>
          <p:nvPr/>
        </p:nvSpPr>
        <p:spPr>
          <a:xfrm>
            <a:off x="10535626" y="2156873"/>
            <a:ext cx="5185829" cy="406330"/>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Retrieval-Augmented Generation </a:t>
            </a:r>
          </a:p>
        </p:txBody>
      </p:sp>
      <p:sp>
        <p:nvSpPr>
          <p:cNvPr id="25" name="TextBox 25"/>
          <p:cNvSpPr txBox="1"/>
          <p:nvPr/>
        </p:nvSpPr>
        <p:spPr>
          <a:xfrm>
            <a:off x="10535626" y="4291614"/>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Utilizes Groq Llama 3 &amp; Multimodal Llama 4 for both text and image understanding and also for csv and pdf analyzing.</a:t>
            </a:r>
          </a:p>
        </p:txBody>
      </p:sp>
      <p:sp>
        <p:nvSpPr>
          <p:cNvPr id="26" name="TextBox 26"/>
          <p:cNvSpPr txBox="1"/>
          <p:nvPr/>
        </p:nvSpPr>
        <p:spPr>
          <a:xfrm>
            <a:off x="10535626" y="378290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Large Language Model (LLM)</a:t>
            </a:r>
          </a:p>
        </p:txBody>
      </p:sp>
      <p:sp>
        <p:nvSpPr>
          <p:cNvPr id="27" name="TextBox 27"/>
          <p:cNvSpPr txBox="1"/>
          <p:nvPr/>
        </p:nvSpPr>
        <p:spPr>
          <a:xfrm>
            <a:off x="10535626" y="5917642"/>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Maintains per-session chat history in memory, allowing context-aware and continuous conversations.</a:t>
            </a:r>
          </a:p>
        </p:txBody>
      </p:sp>
      <p:sp>
        <p:nvSpPr>
          <p:cNvPr id="28" name="TextBox 28"/>
          <p:cNvSpPr txBox="1"/>
          <p:nvPr/>
        </p:nvSpPr>
        <p:spPr>
          <a:xfrm>
            <a:off x="10535626" y="5408929"/>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Session Memory</a:t>
            </a:r>
          </a:p>
        </p:txBody>
      </p:sp>
      <p:sp>
        <p:nvSpPr>
          <p:cNvPr id="29" name="TextBox 29"/>
          <p:cNvSpPr txBox="1"/>
          <p:nvPr/>
        </p:nvSpPr>
        <p:spPr>
          <a:xfrm>
            <a:off x="10535626" y="7547112"/>
            <a:ext cx="5573030" cy="1043234"/>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Powered by FastAPI providing RESTful endpoints with CORS enabled for seamless frontend-backend integration.</a:t>
            </a:r>
          </a:p>
        </p:txBody>
      </p:sp>
      <p:sp>
        <p:nvSpPr>
          <p:cNvPr id="30" name="TextBox 30"/>
          <p:cNvSpPr txBox="1"/>
          <p:nvPr/>
        </p:nvSpPr>
        <p:spPr>
          <a:xfrm>
            <a:off x="10535626" y="7038399"/>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Backend</a:t>
            </a:r>
          </a:p>
        </p:txBody>
      </p:sp>
      <p:sp>
        <p:nvSpPr>
          <p:cNvPr id="31" name="Freeform 31"/>
          <p:cNvSpPr/>
          <p:nvPr/>
        </p:nvSpPr>
        <p:spPr>
          <a:xfrm>
            <a:off x="9562227" y="5597834"/>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9562227" y="7223862"/>
            <a:ext cx="448507" cy="543645"/>
          </a:xfrm>
          <a:custGeom>
            <a:avLst/>
            <a:gdLst/>
            <a:ahLst/>
            <a:cxnLst/>
            <a:rect l="l" t="t" r="r" b="b"/>
            <a:pathLst>
              <a:path w="448507" h="543645">
                <a:moveTo>
                  <a:pt x="0" y="0"/>
                </a:moveTo>
                <a:lnTo>
                  <a:pt x="448507" y="0"/>
                </a:lnTo>
                <a:lnTo>
                  <a:pt x="448507" y="543645"/>
                </a:lnTo>
                <a:lnTo>
                  <a:pt x="0" y="543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rot="-1274354" flipV="1">
            <a:off x="6396887" y="6389662"/>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7">
              <a:alphaModFix amt="61000"/>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19C23B6-0C18-89BD-3994-97A49436008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C8DFB23-98AF-20B1-DC6A-DEE3D25CE804}"/>
              </a:ext>
            </a:extLst>
          </p:cNvPr>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4728600E-1F4E-1DAA-DD07-82BEC107DB27}"/>
              </a:ext>
            </a:extLst>
          </p:cNvPr>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4F8E2019-D691-17E1-7F95-98B08B7DBCC2}"/>
              </a:ext>
            </a:extLst>
          </p:cNvPr>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B1101470-24F4-B915-D3DE-3A463D7D50C1}"/>
              </a:ext>
            </a:extLst>
          </p:cNvPr>
          <p:cNvSpPr txBox="1"/>
          <p:nvPr/>
        </p:nvSpPr>
        <p:spPr>
          <a:xfrm>
            <a:off x="-1066125" y="433732"/>
            <a:ext cx="8764756" cy="1028656"/>
          </a:xfrm>
          <a:prstGeom prst="rect">
            <a:avLst/>
          </a:prstGeom>
        </p:spPr>
        <p:txBody>
          <a:bodyPr lIns="0" tIns="0" rIns="0" bIns="0" rtlCol="0" anchor="t">
            <a:spAutoFit/>
          </a:bodyPr>
          <a:lstStyle/>
          <a:p>
            <a:pPr algn="ctr">
              <a:lnSpc>
                <a:spcPts val="8400"/>
              </a:lnSpc>
              <a:spcBef>
                <a:spcPct val="0"/>
              </a:spcBef>
            </a:pPr>
            <a:r>
              <a:rPr lang="en-US" sz="6000" b="1" dirty="0" err="1">
                <a:solidFill>
                  <a:schemeClr val="bg1"/>
                </a:solidFill>
                <a:latin typeface="Gordita Bold"/>
                <a:ea typeface="Gordita Bold"/>
                <a:cs typeface="Gordita Bold"/>
                <a:sym typeface="Gordita Bold"/>
              </a:rPr>
              <a:t>Work</a:t>
            </a:r>
            <a:r>
              <a:rPr lang="en-US" sz="6000" b="1" dirty="0" err="1">
                <a:solidFill>
                  <a:srgbClr val="80CFFF"/>
                </a:solidFill>
                <a:latin typeface="Gordita Bold"/>
                <a:ea typeface="Gordita Bold"/>
                <a:cs typeface="Gordita Bold"/>
                <a:sym typeface="Gordita Bold"/>
              </a:rPr>
              <a:t>Flow</a:t>
            </a:r>
            <a:endParaRPr lang="en-US" sz="6000" b="1" dirty="0">
              <a:solidFill>
                <a:srgbClr val="80CFFF"/>
              </a:solidFill>
              <a:latin typeface="Gordita Bold"/>
              <a:ea typeface="Gordita Bold"/>
              <a:cs typeface="Gordita Bold"/>
              <a:sym typeface="Gordita Bold"/>
            </a:endParaRPr>
          </a:p>
        </p:txBody>
      </p:sp>
      <p:sp>
        <p:nvSpPr>
          <p:cNvPr id="13" name="Freeform 13">
            <a:extLst>
              <a:ext uri="{FF2B5EF4-FFF2-40B4-BE49-F238E27FC236}">
                <a16:creationId xmlns:a16="http://schemas.microsoft.com/office/drawing/2014/main" id="{BACDB189-29C8-E3D5-377A-3664ECB19020}"/>
              </a:ext>
            </a:extLst>
          </p:cNvPr>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5"/>
            <a:stretch>
              <a:fillRect/>
            </a:stretch>
          </a:blipFill>
        </p:spPr>
      </p:sp>
      <p:sp>
        <p:nvSpPr>
          <p:cNvPr id="14" name="Freeform 14">
            <a:extLst>
              <a:ext uri="{FF2B5EF4-FFF2-40B4-BE49-F238E27FC236}">
                <a16:creationId xmlns:a16="http://schemas.microsoft.com/office/drawing/2014/main" id="{8EDA767C-38BC-B64C-3D54-A6C01F1E5248}"/>
              </a:ext>
            </a:extLst>
          </p:cNvPr>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5"/>
            <a:stretch>
              <a:fillRect/>
            </a:stretch>
          </a:blipFill>
        </p:spPr>
      </p:sp>
      <p:sp>
        <p:nvSpPr>
          <p:cNvPr id="15" name="Freeform 15">
            <a:extLst>
              <a:ext uri="{FF2B5EF4-FFF2-40B4-BE49-F238E27FC236}">
                <a16:creationId xmlns:a16="http://schemas.microsoft.com/office/drawing/2014/main" id="{76D46EC2-E31B-38A0-B164-03C53F07EC36}"/>
              </a:ext>
            </a:extLst>
          </p:cNvPr>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5"/>
            <a:stretch>
              <a:fillRect/>
            </a:stretch>
          </a:blipFill>
        </p:spPr>
      </p:sp>
      <p:sp>
        <p:nvSpPr>
          <p:cNvPr id="16" name="Freeform 16">
            <a:extLst>
              <a:ext uri="{FF2B5EF4-FFF2-40B4-BE49-F238E27FC236}">
                <a16:creationId xmlns:a16="http://schemas.microsoft.com/office/drawing/2014/main" id="{4462D903-EE30-0933-81B5-8D41A708BD45}"/>
              </a:ext>
            </a:extLst>
          </p:cNvPr>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6">
              <a:alphaModFix amt="61000"/>
              <a:extLst>
                <a:ext uri="{96DAC541-7B7A-43D3-8B79-37D633B846F1}">
                  <asvg:svgBlip xmlns:asvg="http://schemas.microsoft.com/office/drawing/2016/SVG/main" r:embed="rId7"/>
                </a:ext>
              </a:extLst>
            </a:blip>
            <a:stretch>
              <a:fillRect/>
            </a:stretch>
          </a:blipFill>
          <a:ln cap="sq">
            <a:noFill/>
            <a:prstDash val="solid"/>
            <a:miter/>
          </a:ln>
        </p:spPr>
      </p:sp>
      <p:pic>
        <p:nvPicPr>
          <p:cNvPr id="4" name="Picture 3">
            <a:extLst>
              <a:ext uri="{FF2B5EF4-FFF2-40B4-BE49-F238E27FC236}">
                <a16:creationId xmlns:a16="http://schemas.microsoft.com/office/drawing/2014/main" id="{DDA1FAEA-5AF2-109B-7010-90038B50CB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428" y="2083625"/>
            <a:ext cx="16021143" cy="5962035"/>
          </a:xfrm>
          <a:prstGeom prst="rect">
            <a:avLst/>
          </a:prstGeom>
        </p:spPr>
      </p:pic>
    </p:spTree>
    <p:extLst>
      <p:ext uri="{BB962C8B-B14F-4D97-AF65-F5344CB8AC3E}">
        <p14:creationId xmlns:p14="http://schemas.microsoft.com/office/powerpoint/2010/main" val="374844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BC16677-B754-7740-BC02-87F8D389C4A2}"/>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8DF38DA-03C9-D51C-2BAB-21CBE9DBDEA0}"/>
              </a:ext>
            </a:extLst>
          </p:cNvPr>
          <p:cNvSpPr/>
          <p:nvPr/>
        </p:nvSpPr>
        <p:spPr>
          <a:xfrm>
            <a:off x="11272326" y="6344423"/>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C7FA02D3-A550-1FD4-8AD7-4A8DAFA408FC}"/>
              </a:ext>
            </a:extLst>
          </p:cNvPr>
          <p:cNvSpPr/>
          <p:nvPr/>
        </p:nvSpPr>
        <p:spPr>
          <a:xfrm>
            <a:off x="14846135" y="102870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B0ECC662-D189-72F8-FF53-48B91B7B6AE3}"/>
              </a:ext>
            </a:extLst>
          </p:cNvPr>
          <p:cNvSpPr/>
          <p:nvPr/>
        </p:nvSpPr>
        <p:spPr>
          <a:xfrm flipH="1">
            <a:off x="-3216043" y="9258300"/>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8AC3BB0D-D50F-01E5-7F17-D6DDAF6D97A1}"/>
              </a:ext>
            </a:extLst>
          </p:cNvPr>
          <p:cNvSpPr txBox="1"/>
          <p:nvPr/>
        </p:nvSpPr>
        <p:spPr>
          <a:xfrm>
            <a:off x="-1066125" y="433732"/>
            <a:ext cx="8764756" cy="1028656"/>
          </a:xfrm>
          <a:prstGeom prst="rect">
            <a:avLst/>
          </a:prstGeom>
        </p:spPr>
        <p:txBody>
          <a:bodyPr lIns="0" tIns="0" rIns="0" bIns="0" rtlCol="0" anchor="t">
            <a:spAutoFit/>
          </a:bodyPr>
          <a:lstStyle/>
          <a:p>
            <a:pPr algn="ctr">
              <a:lnSpc>
                <a:spcPts val="8400"/>
              </a:lnSpc>
              <a:spcBef>
                <a:spcPct val="0"/>
              </a:spcBef>
            </a:pPr>
            <a:r>
              <a:rPr lang="en-US" sz="6000" b="1" dirty="0">
                <a:solidFill>
                  <a:schemeClr val="bg1"/>
                </a:solidFill>
                <a:latin typeface="Gordita Bold"/>
                <a:ea typeface="Gordita Bold"/>
                <a:cs typeface="Gordita Bold"/>
                <a:sym typeface="Gordita Bold"/>
              </a:rPr>
              <a:t>Screen</a:t>
            </a:r>
            <a:r>
              <a:rPr lang="en-US" sz="6000" b="1" dirty="0">
                <a:solidFill>
                  <a:srgbClr val="80CFFF"/>
                </a:solidFill>
                <a:latin typeface="Gordita Bold"/>
                <a:ea typeface="Gordita Bold"/>
                <a:cs typeface="Gordita Bold"/>
                <a:sym typeface="Gordita Bold"/>
              </a:rPr>
              <a:t>shots</a:t>
            </a:r>
          </a:p>
        </p:txBody>
      </p:sp>
      <p:sp>
        <p:nvSpPr>
          <p:cNvPr id="13" name="Freeform 13">
            <a:extLst>
              <a:ext uri="{FF2B5EF4-FFF2-40B4-BE49-F238E27FC236}">
                <a16:creationId xmlns:a16="http://schemas.microsoft.com/office/drawing/2014/main" id="{E72C150F-91AF-CA9B-6E87-5B7ED779CC6B}"/>
              </a:ext>
            </a:extLst>
          </p:cNvPr>
          <p:cNvSpPr/>
          <p:nvPr/>
        </p:nvSpPr>
        <p:spPr>
          <a:xfrm rot="-3593999">
            <a:off x="2032238" y="5913945"/>
            <a:ext cx="2248365" cy="494640"/>
          </a:xfrm>
          <a:custGeom>
            <a:avLst/>
            <a:gdLst/>
            <a:ahLst/>
            <a:cxnLst/>
            <a:rect l="l" t="t" r="r" b="b"/>
            <a:pathLst>
              <a:path w="2248365" h="494640">
                <a:moveTo>
                  <a:pt x="0" y="0"/>
                </a:moveTo>
                <a:lnTo>
                  <a:pt x="2248365" y="0"/>
                </a:lnTo>
                <a:lnTo>
                  <a:pt x="2248365" y="494640"/>
                </a:lnTo>
                <a:lnTo>
                  <a:pt x="0" y="494640"/>
                </a:lnTo>
                <a:lnTo>
                  <a:pt x="0" y="0"/>
                </a:lnTo>
                <a:close/>
              </a:path>
            </a:pathLst>
          </a:custGeom>
          <a:blipFill>
            <a:blip r:embed="rId5"/>
            <a:stretch>
              <a:fillRect/>
            </a:stretch>
          </a:blipFill>
        </p:spPr>
      </p:sp>
      <p:sp>
        <p:nvSpPr>
          <p:cNvPr id="14" name="Freeform 14">
            <a:extLst>
              <a:ext uri="{FF2B5EF4-FFF2-40B4-BE49-F238E27FC236}">
                <a16:creationId xmlns:a16="http://schemas.microsoft.com/office/drawing/2014/main" id="{C395D8E9-C0BF-CBE5-5AB4-547E5B56AA86}"/>
              </a:ext>
            </a:extLst>
          </p:cNvPr>
          <p:cNvSpPr/>
          <p:nvPr/>
        </p:nvSpPr>
        <p:spPr>
          <a:xfrm rot="3593350">
            <a:off x="9319028" y="5865196"/>
            <a:ext cx="2691539" cy="592139"/>
          </a:xfrm>
          <a:custGeom>
            <a:avLst/>
            <a:gdLst/>
            <a:ahLst/>
            <a:cxnLst/>
            <a:rect l="l" t="t" r="r" b="b"/>
            <a:pathLst>
              <a:path w="2691539" h="592139">
                <a:moveTo>
                  <a:pt x="0" y="0"/>
                </a:moveTo>
                <a:lnTo>
                  <a:pt x="2691539" y="0"/>
                </a:lnTo>
                <a:lnTo>
                  <a:pt x="2691539" y="592138"/>
                </a:lnTo>
                <a:lnTo>
                  <a:pt x="0" y="592138"/>
                </a:lnTo>
                <a:lnTo>
                  <a:pt x="0" y="0"/>
                </a:lnTo>
                <a:close/>
              </a:path>
            </a:pathLst>
          </a:custGeom>
          <a:blipFill>
            <a:blip r:embed="rId5"/>
            <a:stretch>
              <a:fillRect/>
            </a:stretch>
          </a:blipFill>
        </p:spPr>
      </p:sp>
      <p:sp>
        <p:nvSpPr>
          <p:cNvPr id="15" name="Freeform 15">
            <a:extLst>
              <a:ext uri="{FF2B5EF4-FFF2-40B4-BE49-F238E27FC236}">
                <a16:creationId xmlns:a16="http://schemas.microsoft.com/office/drawing/2014/main" id="{7416FD31-47D5-A94A-262E-FA8B73FBCC67}"/>
              </a:ext>
            </a:extLst>
          </p:cNvPr>
          <p:cNvSpPr/>
          <p:nvPr/>
        </p:nvSpPr>
        <p:spPr>
          <a:xfrm rot="-3593999">
            <a:off x="13887599" y="7795174"/>
            <a:ext cx="2691539" cy="592139"/>
          </a:xfrm>
          <a:custGeom>
            <a:avLst/>
            <a:gdLst/>
            <a:ahLst/>
            <a:cxnLst/>
            <a:rect l="l" t="t" r="r" b="b"/>
            <a:pathLst>
              <a:path w="2691539" h="592139">
                <a:moveTo>
                  <a:pt x="0" y="0"/>
                </a:moveTo>
                <a:lnTo>
                  <a:pt x="2691539" y="0"/>
                </a:lnTo>
                <a:lnTo>
                  <a:pt x="2691539" y="592139"/>
                </a:lnTo>
                <a:lnTo>
                  <a:pt x="0" y="592139"/>
                </a:lnTo>
                <a:lnTo>
                  <a:pt x="0" y="0"/>
                </a:lnTo>
                <a:close/>
              </a:path>
            </a:pathLst>
          </a:custGeom>
          <a:blipFill>
            <a:blip r:embed="rId5"/>
            <a:stretch>
              <a:fillRect/>
            </a:stretch>
          </a:blipFill>
        </p:spPr>
      </p:sp>
      <p:sp>
        <p:nvSpPr>
          <p:cNvPr id="16" name="Freeform 16">
            <a:extLst>
              <a:ext uri="{FF2B5EF4-FFF2-40B4-BE49-F238E27FC236}">
                <a16:creationId xmlns:a16="http://schemas.microsoft.com/office/drawing/2014/main" id="{99BF0F97-B382-534F-4F27-737E28131AC5}"/>
              </a:ext>
            </a:extLst>
          </p:cNvPr>
          <p:cNvSpPr/>
          <p:nvPr/>
        </p:nvSpPr>
        <p:spPr>
          <a:xfrm rot="-1708509" flipH="1" flipV="1">
            <a:off x="-2395265" y="-1561213"/>
            <a:ext cx="12931098" cy="5576536"/>
          </a:xfrm>
          <a:custGeom>
            <a:avLst/>
            <a:gdLst/>
            <a:ahLst/>
            <a:cxnLst/>
            <a:rect l="l" t="t" r="r" b="b"/>
            <a:pathLst>
              <a:path w="12931098" h="5576536">
                <a:moveTo>
                  <a:pt x="12931098" y="5576536"/>
                </a:moveTo>
                <a:lnTo>
                  <a:pt x="0" y="5576536"/>
                </a:lnTo>
                <a:lnTo>
                  <a:pt x="0" y="0"/>
                </a:lnTo>
                <a:lnTo>
                  <a:pt x="12931098" y="0"/>
                </a:lnTo>
                <a:lnTo>
                  <a:pt x="12931098" y="5576536"/>
                </a:lnTo>
                <a:close/>
              </a:path>
            </a:pathLst>
          </a:custGeom>
          <a:blipFill>
            <a:blip r:embed="rId6">
              <a:alphaModFix amt="61000"/>
              <a:extLst>
                <a:ext uri="{96DAC541-7B7A-43D3-8B79-37D633B846F1}">
                  <asvg:svgBlip xmlns:asvg="http://schemas.microsoft.com/office/drawing/2016/SVG/main" r:embed="rId7"/>
                </a:ext>
              </a:extLst>
            </a:blip>
            <a:stretch>
              <a:fillRect/>
            </a:stretch>
          </a:blipFill>
          <a:ln cap="sq">
            <a:noFill/>
            <a:prstDash val="solid"/>
            <a:miter/>
          </a:ln>
        </p:spPr>
      </p:sp>
      <p:pic>
        <p:nvPicPr>
          <p:cNvPr id="3" name="Picture 2">
            <a:extLst>
              <a:ext uri="{FF2B5EF4-FFF2-40B4-BE49-F238E27FC236}">
                <a16:creationId xmlns:a16="http://schemas.microsoft.com/office/drawing/2014/main" id="{871C6B4D-3BE2-924F-CB60-3CC30FF68A3F}"/>
              </a:ext>
            </a:extLst>
          </p:cNvPr>
          <p:cNvPicPr>
            <a:picLocks noChangeAspect="1"/>
          </p:cNvPicPr>
          <p:nvPr/>
        </p:nvPicPr>
        <p:blipFill>
          <a:blip r:embed="rId8"/>
          <a:stretch>
            <a:fillRect/>
          </a:stretch>
        </p:blipFill>
        <p:spPr>
          <a:xfrm>
            <a:off x="1475231" y="1425410"/>
            <a:ext cx="15337537" cy="7861896"/>
          </a:xfrm>
          <a:prstGeom prst="rect">
            <a:avLst/>
          </a:prstGeom>
        </p:spPr>
      </p:pic>
    </p:spTree>
    <p:extLst>
      <p:ext uri="{BB962C8B-B14F-4D97-AF65-F5344CB8AC3E}">
        <p14:creationId xmlns:p14="http://schemas.microsoft.com/office/powerpoint/2010/main" val="3510218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70883" y="1840464"/>
            <a:ext cx="7502496" cy="1026681"/>
          </a:xfrm>
          <a:prstGeom prst="rect">
            <a:avLst/>
          </a:prstGeom>
        </p:spPr>
        <p:txBody>
          <a:bodyPr lIns="0" tIns="0" rIns="0" bIns="0" rtlCol="0" anchor="t">
            <a:spAutoFit/>
          </a:bodyPr>
          <a:lstStyle/>
          <a:p>
            <a:pPr algn="l">
              <a:lnSpc>
                <a:spcPts val="8400"/>
              </a:lnSpc>
              <a:spcBef>
                <a:spcPct val="0"/>
              </a:spcBef>
            </a:pPr>
            <a:r>
              <a:rPr lang="en-US" sz="6000" b="1">
                <a:solidFill>
                  <a:srgbClr val="EEEEEE"/>
                </a:solidFill>
                <a:latin typeface="Gordita Bold"/>
                <a:ea typeface="Gordita Bold"/>
                <a:cs typeface="Gordita Bold"/>
                <a:sym typeface="Gordita Bold"/>
              </a:rPr>
              <a:t>Challenges and</a:t>
            </a:r>
          </a:p>
        </p:txBody>
      </p:sp>
      <p:sp>
        <p:nvSpPr>
          <p:cNvPr id="3" name="TextBox 3"/>
          <p:cNvSpPr txBox="1"/>
          <p:nvPr/>
        </p:nvSpPr>
        <p:spPr>
          <a:xfrm>
            <a:off x="1870883" y="2676743"/>
            <a:ext cx="10358369" cy="1026681"/>
          </a:xfrm>
          <a:prstGeom prst="rect">
            <a:avLst/>
          </a:prstGeom>
        </p:spPr>
        <p:txBody>
          <a:bodyPr lIns="0" tIns="0" rIns="0" bIns="0" rtlCol="0" anchor="t">
            <a:spAutoFit/>
          </a:bodyPr>
          <a:lstStyle/>
          <a:p>
            <a:pPr algn="l">
              <a:lnSpc>
                <a:spcPts val="8400"/>
              </a:lnSpc>
              <a:spcBef>
                <a:spcPct val="0"/>
              </a:spcBef>
            </a:pPr>
            <a:r>
              <a:rPr lang="en-US" sz="6000" b="1">
                <a:solidFill>
                  <a:srgbClr val="80CFFF"/>
                </a:solidFill>
                <a:latin typeface="Gordita Bold"/>
                <a:ea typeface="Gordita Bold"/>
                <a:cs typeface="Gordita Bold"/>
                <a:sym typeface="Gordita Bold"/>
              </a:rPr>
              <a:t>Ethical Considerations</a:t>
            </a:r>
          </a:p>
        </p:txBody>
      </p:sp>
      <p:sp>
        <p:nvSpPr>
          <p:cNvPr id="4" name="TextBox 4"/>
          <p:cNvSpPr txBox="1"/>
          <p:nvPr/>
        </p:nvSpPr>
        <p:spPr>
          <a:xfrm>
            <a:off x="1870883" y="4409054"/>
            <a:ext cx="13638329" cy="1552156"/>
          </a:xfrm>
          <a:prstGeom prst="rect">
            <a:avLst/>
          </a:prstGeom>
        </p:spPr>
        <p:txBody>
          <a:bodyPr lIns="0" tIns="0" rIns="0" bIns="0" rtlCol="0" anchor="t">
            <a:spAutoFit/>
          </a:bodyPr>
          <a:lstStyle/>
          <a:p>
            <a:pPr algn="l">
              <a:lnSpc>
                <a:spcPts val="3077"/>
              </a:lnSpc>
              <a:spcBef>
                <a:spcPct val="0"/>
              </a:spcBef>
            </a:pPr>
            <a:r>
              <a:rPr lang="en-US" sz="2198" dirty="0">
                <a:solidFill>
                  <a:srgbClr val="EEEEEE"/>
                </a:solidFill>
                <a:latin typeface="Be Vietnam"/>
                <a:ea typeface="Be Vietnam"/>
                <a:cs typeface="Be Vietnam"/>
                <a:sym typeface="Be Vietnam"/>
              </a:rPr>
              <a:t>When creating separate endpoints for image and CSV processing, the model started replacing the original FAISS knowledge base with only the new file data. This caused the model to lose access to its complete knowledge base, resulting in limited and less informative responses due to using separate chains for each endpoint type.</a:t>
            </a:r>
          </a:p>
        </p:txBody>
      </p:sp>
      <p:sp>
        <p:nvSpPr>
          <p:cNvPr id="5" name="Freeform 5"/>
          <p:cNvSpPr/>
          <p:nvPr/>
        </p:nvSpPr>
        <p:spPr>
          <a:xfrm>
            <a:off x="-3614262" y="6805234"/>
            <a:ext cx="8473205" cy="8229600"/>
          </a:xfrm>
          <a:custGeom>
            <a:avLst/>
            <a:gdLst/>
            <a:ahLst/>
            <a:cxnLst/>
            <a:rect l="l" t="t" r="r" b="b"/>
            <a:pathLst>
              <a:path w="8473205" h="8229600">
                <a:moveTo>
                  <a:pt x="0" y="0"/>
                </a:moveTo>
                <a:lnTo>
                  <a:pt x="8473204" y="0"/>
                </a:lnTo>
                <a:lnTo>
                  <a:pt x="8473204" y="8229600"/>
                </a:lnTo>
                <a:lnTo>
                  <a:pt x="0" y="8229600"/>
                </a:lnTo>
                <a:lnTo>
                  <a:pt x="0" y="0"/>
                </a:lnTo>
                <a:close/>
              </a:path>
            </a:pathLst>
          </a:custGeom>
          <a:blipFill>
            <a:blip r:embed="rId2"/>
            <a:stretch>
              <a:fillRect/>
            </a:stretch>
          </a:blipFill>
        </p:spPr>
      </p:sp>
      <p:grpSp>
        <p:nvGrpSpPr>
          <p:cNvPr id="6" name="Group 6"/>
          <p:cNvGrpSpPr/>
          <p:nvPr/>
        </p:nvGrpSpPr>
        <p:grpSpPr>
          <a:xfrm>
            <a:off x="1870883" y="6306046"/>
            <a:ext cx="826204" cy="826204"/>
            <a:chOff x="0" y="0"/>
            <a:chExt cx="174883" cy="174883"/>
          </a:xfrm>
        </p:grpSpPr>
        <p:sp>
          <p:nvSpPr>
            <p:cNvPr id="7" name="Freeform 7"/>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8" name="TextBox 8"/>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373379" y="6306046"/>
            <a:ext cx="826204" cy="826204"/>
            <a:chOff x="0" y="0"/>
            <a:chExt cx="174883" cy="174883"/>
          </a:xfrm>
        </p:grpSpPr>
        <p:sp>
          <p:nvSpPr>
            <p:cNvPr id="10" name="Freeform 10"/>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1" name="TextBox 11"/>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870883" y="7962206"/>
            <a:ext cx="826204" cy="826204"/>
            <a:chOff x="0" y="0"/>
            <a:chExt cx="174883" cy="174883"/>
          </a:xfrm>
        </p:grpSpPr>
        <p:sp>
          <p:nvSpPr>
            <p:cNvPr id="13" name="Freeform 13"/>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4" name="TextBox 14"/>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373379" y="7962206"/>
            <a:ext cx="826204" cy="826204"/>
            <a:chOff x="0" y="0"/>
            <a:chExt cx="174883" cy="174883"/>
          </a:xfrm>
        </p:grpSpPr>
        <p:sp>
          <p:nvSpPr>
            <p:cNvPr id="16" name="Freeform 16"/>
            <p:cNvSpPr/>
            <p:nvPr/>
          </p:nvSpPr>
          <p:spPr>
            <a:xfrm>
              <a:off x="0" y="0"/>
              <a:ext cx="174883" cy="174883"/>
            </a:xfrm>
            <a:custGeom>
              <a:avLst/>
              <a:gdLst/>
              <a:ahLst/>
              <a:cxnLst/>
              <a:rect l="l" t="t" r="r" b="b"/>
              <a:pathLst>
                <a:path w="174883" h="174883">
                  <a:moveTo>
                    <a:pt x="87441" y="0"/>
                  </a:moveTo>
                  <a:lnTo>
                    <a:pt x="87441" y="0"/>
                  </a:lnTo>
                  <a:cubicBezTo>
                    <a:pt x="135734" y="0"/>
                    <a:pt x="174883" y="39149"/>
                    <a:pt x="174883" y="87441"/>
                  </a:cubicBezTo>
                  <a:lnTo>
                    <a:pt x="174883" y="87441"/>
                  </a:lnTo>
                  <a:cubicBezTo>
                    <a:pt x="174883" y="135734"/>
                    <a:pt x="135734" y="174883"/>
                    <a:pt x="87441" y="174883"/>
                  </a:cubicBezTo>
                  <a:lnTo>
                    <a:pt x="87441" y="174883"/>
                  </a:lnTo>
                  <a:cubicBezTo>
                    <a:pt x="39149" y="174883"/>
                    <a:pt x="0" y="135734"/>
                    <a:pt x="0" y="87441"/>
                  </a:cubicBezTo>
                  <a:lnTo>
                    <a:pt x="0" y="87441"/>
                  </a:lnTo>
                  <a:cubicBezTo>
                    <a:pt x="0" y="39149"/>
                    <a:pt x="39149" y="0"/>
                    <a:pt x="87441" y="0"/>
                  </a:cubicBezTo>
                  <a:close/>
                </a:path>
              </a:pathLst>
            </a:custGeom>
            <a:solidFill>
              <a:srgbClr val="80CFFF"/>
            </a:solidFill>
          </p:spPr>
        </p:sp>
        <p:sp>
          <p:nvSpPr>
            <p:cNvPr id="17" name="TextBox 17"/>
            <p:cNvSpPr txBox="1"/>
            <p:nvPr/>
          </p:nvSpPr>
          <p:spPr>
            <a:xfrm>
              <a:off x="0" y="-38100"/>
              <a:ext cx="174883" cy="21298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033130" y="6767134"/>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Safeguarding sensitive information used in AI processes using hashing.</a:t>
            </a:r>
          </a:p>
        </p:txBody>
      </p:sp>
      <p:sp>
        <p:nvSpPr>
          <p:cNvPr id="19" name="TextBox 19"/>
          <p:cNvSpPr txBox="1"/>
          <p:nvPr/>
        </p:nvSpPr>
        <p:spPr>
          <a:xfrm>
            <a:off x="10535626" y="6767134"/>
            <a:ext cx="4742244" cy="68416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Regular knowledge base reviews and updates</a:t>
            </a:r>
          </a:p>
        </p:txBody>
      </p:sp>
      <p:sp>
        <p:nvSpPr>
          <p:cNvPr id="20" name="TextBox 20"/>
          <p:cNvSpPr txBox="1"/>
          <p:nvPr/>
        </p:nvSpPr>
        <p:spPr>
          <a:xfrm>
            <a:off x="3033130" y="8423293"/>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Secure session handling without data persistence</a:t>
            </a:r>
          </a:p>
        </p:txBody>
      </p:sp>
      <p:sp>
        <p:nvSpPr>
          <p:cNvPr id="21" name="TextBox 21"/>
          <p:cNvSpPr txBox="1"/>
          <p:nvPr/>
        </p:nvSpPr>
        <p:spPr>
          <a:xfrm>
            <a:off x="10535626" y="8423293"/>
            <a:ext cx="4742244" cy="692132"/>
          </a:xfrm>
          <a:prstGeom prst="rect">
            <a:avLst/>
          </a:prstGeom>
        </p:spPr>
        <p:txBody>
          <a:bodyPr lIns="0" tIns="0" rIns="0" bIns="0" rtlCol="0" anchor="t">
            <a:spAutoFit/>
          </a:bodyPr>
          <a:lstStyle/>
          <a:p>
            <a:pPr algn="l">
              <a:lnSpc>
                <a:spcPts val="2797"/>
              </a:lnSpc>
              <a:spcBef>
                <a:spcPct val="0"/>
              </a:spcBef>
            </a:pPr>
            <a:r>
              <a:rPr lang="en-US" sz="1998" dirty="0">
                <a:solidFill>
                  <a:srgbClr val="EEEEEE"/>
                </a:solidFill>
                <a:latin typeface="Be Vietnam"/>
                <a:ea typeface="Be Vietnam"/>
                <a:cs typeface="Be Vietnam"/>
                <a:sym typeface="Be Vietnam"/>
              </a:rPr>
              <a:t>Session-only data storage for privacy protection</a:t>
            </a:r>
          </a:p>
        </p:txBody>
      </p:sp>
      <p:sp>
        <p:nvSpPr>
          <p:cNvPr id="22" name="TextBox 22"/>
          <p:cNvSpPr txBox="1"/>
          <p:nvPr/>
        </p:nvSpPr>
        <p:spPr>
          <a:xfrm>
            <a:off x="3033130" y="625842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Data Privacy and Security</a:t>
            </a:r>
          </a:p>
        </p:txBody>
      </p:sp>
      <p:sp>
        <p:nvSpPr>
          <p:cNvPr id="23" name="TextBox 23"/>
          <p:cNvSpPr txBox="1"/>
          <p:nvPr/>
        </p:nvSpPr>
        <p:spPr>
          <a:xfrm>
            <a:off x="1938065" y="648414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01</a:t>
            </a:r>
          </a:p>
        </p:txBody>
      </p:sp>
      <p:sp>
        <p:nvSpPr>
          <p:cNvPr id="24" name="TextBox 24"/>
          <p:cNvSpPr txBox="1"/>
          <p:nvPr/>
        </p:nvSpPr>
        <p:spPr>
          <a:xfrm>
            <a:off x="9440561" y="648414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02</a:t>
            </a:r>
          </a:p>
        </p:txBody>
      </p:sp>
      <p:sp>
        <p:nvSpPr>
          <p:cNvPr id="25" name="TextBox 25"/>
          <p:cNvSpPr txBox="1"/>
          <p:nvPr/>
        </p:nvSpPr>
        <p:spPr>
          <a:xfrm>
            <a:off x="1938065" y="814030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03</a:t>
            </a:r>
          </a:p>
        </p:txBody>
      </p:sp>
      <p:sp>
        <p:nvSpPr>
          <p:cNvPr id="26" name="TextBox 26"/>
          <p:cNvSpPr txBox="1"/>
          <p:nvPr/>
        </p:nvSpPr>
        <p:spPr>
          <a:xfrm>
            <a:off x="9440561" y="8140300"/>
            <a:ext cx="691840" cy="422389"/>
          </a:xfrm>
          <a:prstGeom prst="rect">
            <a:avLst/>
          </a:prstGeom>
        </p:spPr>
        <p:txBody>
          <a:bodyPr lIns="0" tIns="0" rIns="0" bIns="0" rtlCol="0" anchor="t">
            <a:spAutoFit/>
          </a:bodyPr>
          <a:lstStyle/>
          <a:p>
            <a:pPr algn="ctr">
              <a:lnSpc>
                <a:spcPts val="3497"/>
              </a:lnSpc>
              <a:spcBef>
                <a:spcPct val="0"/>
              </a:spcBef>
            </a:pPr>
            <a:r>
              <a:rPr lang="en-US" sz="2498" b="1">
                <a:solidFill>
                  <a:srgbClr val="000000"/>
                </a:solidFill>
                <a:latin typeface="Be Vietnam Ultra-Bold"/>
                <a:ea typeface="Be Vietnam Ultra-Bold"/>
                <a:cs typeface="Be Vietnam Ultra-Bold"/>
                <a:sym typeface="Be Vietnam Ultra-Bold"/>
              </a:rPr>
              <a:t>04</a:t>
            </a:r>
          </a:p>
        </p:txBody>
      </p:sp>
      <p:sp>
        <p:nvSpPr>
          <p:cNvPr id="27" name="TextBox 27"/>
          <p:cNvSpPr txBox="1"/>
          <p:nvPr/>
        </p:nvSpPr>
        <p:spPr>
          <a:xfrm>
            <a:off x="10535626" y="625842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Bias and Fairness</a:t>
            </a:r>
          </a:p>
        </p:txBody>
      </p:sp>
      <p:sp>
        <p:nvSpPr>
          <p:cNvPr id="28" name="TextBox 28"/>
          <p:cNvSpPr txBox="1"/>
          <p:nvPr/>
        </p:nvSpPr>
        <p:spPr>
          <a:xfrm>
            <a:off x="3033130" y="791458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Authenticity and Trust</a:t>
            </a:r>
          </a:p>
        </p:txBody>
      </p:sp>
      <p:sp>
        <p:nvSpPr>
          <p:cNvPr id="29" name="TextBox 29"/>
          <p:cNvSpPr txBox="1"/>
          <p:nvPr/>
        </p:nvSpPr>
        <p:spPr>
          <a:xfrm>
            <a:off x="10535626" y="7914581"/>
            <a:ext cx="5185829" cy="422389"/>
          </a:xfrm>
          <a:prstGeom prst="rect">
            <a:avLst/>
          </a:prstGeom>
        </p:spPr>
        <p:txBody>
          <a:bodyPr lIns="0" tIns="0" rIns="0" bIns="0" rtlCol="0" anchor="t">
            <a:spAutoFit/>
          </a:bodyPr>
          <a:lstStyle/>
          <a:p>
            <a:pPr algn="l">
              <a:lnSpc>
                <a:spcPts val="3497"/>
              </a:lnSpc>
              <a:spcBef>
                <a:spcPct val="0"/>
              </a:spcBef>
            </a:pPr>
            <a:r>
              <a:rPr lang="en-US" sz="2498" b="1" dirty="0">
                <a:solidFill>
                  <a:srgbClr val="80CFFF"/>
                </a:solidFill>
                <a:latin typeface="Be Vietnam Ultra-Bold"/>
                <a:ea typeface="Be Vietnam Ultra-Bold"/>
                <a:cs typeface="Be Vietnam Ultra-Bold"/>
                <a:sym typeface="Be Vietnam Ultra-Bold"/>
              </a:rPr>
              <a:t>Regulatory Compliance</a:t>
            </a:r>
          </a:p>
        </p:txBody>
      </p:sp>
      <p:sp>
        <p:nvSpPr>
          <p:cNvPr id="30" name="Freeform 30"/>
          <p:cNvSpPr/>
          <p:nvPr/>
        </p:nvSpPr>
        <p:spPr>
          <a:xfrm>
            <a:off x="15721455" y="8861590"/>
            <a:ext cx="4288762" cy="396710"/>
          </a:xfrm>
          <a:custGeom>
            <a:avLst/>
            <a:gdLst/>
            <a:ahLst/>
            <a:cxnLst/>
            <a:rect l="l" t="t" r="r" b="b"/>
            <a:pathLst>
              <a:path w="4288762" h="396710">
                <a:moveTo>
                  <a:pt x="0" y="0"/>
                </a:moveTo>
                <a:lnTo>
                  <a:pt x="4288762" y="0"/>
                </a:lnTo>
                <a:lnTo>
                  <a:pt x="4288762" y="396710"/>
                </a:lnTo>
                <a:lnTo>
                  <a:pt x="0" y="396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flipH="1">
            <a:off x="-2593703" y="433732"/>
            <a:ext cx="6432087" cy="594968"/>
          </a:xfrm>
          <a:custGeom>
            <a:avLst/>
            <a:gdLst/>
            <a:ahLst/>
            <a:cxnLst/>
            <a:rect l="l" t="t" r="r" b="b"/>
            <a:pathLst>
              <a:path w="6432087" h="594968">
                <a:moveTo>
                  <a:pt x="6432086" y="0"/>
                </a:moveTo>
                <a:lnTo>
                  <a:pt x="0" y="0"/>
                </a:lnTo>
                <a:lnTo>
                  <a:pt x="0" y="594968"/>
                </a:lnTo>
                <a:lnTo>
                  <a:pt x="6432086" y="594968"/>
                </a:lnTo>
                <a:lnTo>
                  <a:pt x="643208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rot="1152708" flipV="1">
            <a:off x="6668722" y="-1759568"/>
            <a:ext cx="12931098" cy="5576536"/>
          </a:xfrm>
          <a:custGeom>
            <a:avLst/>
            <a:gdLst/>
            <a:ahLst/>
            <a:cxnLst/>
            <a:rect l="l" t="t" r="r" b="b"/>
            <a:pathLst>
              <a:path w="12931098" h="5576536">
                <a:moveTo>
                  <a:pt x="0" y="5576536"/>
                </a:moveTo>
                <a:lnTo>
                  <a:pt x="12931098" y="5576536"/>
                </a:lnTo>
                <a:lnTo>
                  <a:pt x="12931098" y="0"/>
                </a:lnTo>
                <a:lnTo>
                  <a:pt x="0" y="0"/>
                </a:lnTo>
                <a:lnTo>
                  <a:pt x="0" y="5576536"/>
                </a:lnTo>
                <a:close/>
              </a:path>
            </a:pathLst>
          </a:custGeom>
          <a:blipFill>
            <a:blip r:embed="rId5">
              <a:alphaModFix amt="61000"/>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515</Words>
  <Application>Microsoft Office PowerPoint</Application>
  <PresentationFormat>Custom</PresentationFormat>
  <Paragraphs>75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Be Vietnam</vt:lpstr>
      <vt:lpstr>Arial</vt:lpstr>
      <vt:lpstr>Calibri</vt:lpstr>
      <vt:lpstr>Gordita Bold</vt:lpstr>
      <vt:lpstr>Be Vietnam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Lokesh Kumar</dc:title>
  <cp:lastModifiedBy>Lokesh Kumar</cp:lastModifiedBy>
  <cp:revision>4</cp:revision>
  <dcterms:created xsi:type="dcterms:W3CDTF">2006-08-16T00:00:00Z</dcterms:created>
  <dcterms:modified xsi:type="dcterms:W3CDTF">2025-06-15T06:16:20Z</dcterms:modified>
  <dc:identifier>DAGqWpAfse8</dc:identifier>
</cp:coreProperties>
</file>